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3" r:id="rId2"/>
    <p:sldId id="291" r:id="rId3"/>
    <p:sldId id="257" r:id="rId4"/>
    <p:sldId id="261" r:id="rId5"/>
    <p:sldId id="265" r:id="rId6"/>
    <p:sldId id="266" r:id="rId7"/>
    <p:sldId id="264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4" r:id="rId16"/>
    <p:sldId id="285" r:id="rId17"/>
    <p:sldId id="288" r:id="rId18"/>
    <p:sldId id="290" r:id="rId19"/>
    <p:sldId id="287" r:id="rId20"/>
  </p:sldIdLst>
  <p:sldSz cx="12192000" cy="6858000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3" autoAdjust="0"/>
    <p:restoredTop sz="90510" autoAdjust="0"/>
  </p:normalViewPr>
  <p:slideViewPr>
    <p:cSldViewPr>
      <p:cViewPr varScale="1">
        <p:scale>
          <a:sx n="99" d="100"/>
          <a:sy n="99" d="100"/>
        </p:scale>
        <p:origin x="-912" y="-90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20FD4-E0A1-4789-8CCE-A6B7D6FE9482}" type="datetimeFigureOut">
              <a:rPr lang="ru-RU" smtClean="0"/>
              <a:pPr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8E38D-6428-436E-87E2-FA053E893F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636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E38D-6428-436E-87E2-FA053E893F6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15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E38D-6428-436E-87E2-FA053E893F6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5258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E38D-6428-436E-87E2-FA053E893F6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328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967" y="576263"/>
            <a:ext cx="11878733" cy="369332"/>
          </a:xfrm>
        </p:spPr>
        <p:txBody>
          <a:bodyPr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62501" y="2476500"/>
            <a:ext cx="5882217" cy="307777"/>
          </a:xfrm>
        </p:spPr>
        <p:txBody>
          <a:bodyPr/>
          <a:lstStyle>
            <a:lvl1pPr>
              <a:defRPr sz="2000" b="1" i="0">
                <a:solidFill>
                  <a:srgbClr val="073B6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CF74A-4019-4B6E-A7D2-B9EBB8BE595D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6FED-45FC-438C-BE00-61C77772C4D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967" y="576263"/>
            <a:ext cx="11878733" cy="369332"/>
          </a:xfrm>
        </p:spPr>
        <p:txBody>
          <a:bodyPr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78926" y="2086737"/>
            <a:ext cx="5292513" cy="307777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45038" y="2831085"/>
            <a:ext cx="4674445" cy="27699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3EA6D-3FA2-4DDD-9347-ED36CF0DF9AB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D7F4-FBED-4235-A431-FFE29795BAE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967" y="576263"/>
            <a:ext cx="11878733" cy="369332"/>
          </a:xfrm>
        </p:spPr>
        <p:txBody>
          <a:bodyPr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301F5-46C8-4344-81FD-58F0E73DA7E4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08B0-D487-4646-8C43-94909E3153A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object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g object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67150"/>
            <a:ext cx="12192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g object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g object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600200"/>
            <a:ext cx="1219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g object 20"/>
          <p:cNvSpPr>
            <a:spLocks noChangeArrowheads="1"/>
          </p:cNvSpPr>
          <p:nvPr/>
        </p:nvSpPr>
        <p:spPr bwMode="auto">
          <a:xfrm>
            <a:off x="0" y="12701"/>
            <a:ext cx="12192000" cy="544513"/>
          </a:xfrm>
          <a:custGeom>
            <a:avLst/>
            <a:gdLst>
              <a:gd name="T0" fmla="*/ 0 w 9144000"/>
              <a:gd name="T1" fmla="*/ 0 h 544195"/>
              <a:gd name="T2" fmla="*/ 9144000 w 9144000"/>
              <a:gd name="T3" fmla="*/ 544195 h 544195"/>
            </a:gdLst>
            <a:ahLst/>
            <a:cxnLst/>
            <a:rect l="T0" t="T1" r="T2" b="T3"/>
            <a:pathLst>
              <a:path w="9144000" h="544195">
                <a:moveTo>
                  <a:pt x="0" y="543864"/>
                </a:moveTo>
                <a:lnTo>
                  <a:pt x="9144000" y="543864"/>
                </a:lnTo>
                <a:lnTo>
                  <a:pt x="9144000" y="0"/>
                </a:lnTo>
                <a:lnTo>
                  <a:pt x="0" y="0"/>
                </a:lnTo>
                <a:lnTo>
                  <a:pt x="0" y="543864"/>
                </a:lnTo>
                <a:close/>
              </a:path>
            </a:pathLst>
          </a:custGeom>
          <a:solidFill>
            <a:srgbClr val="4E67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bg object 21"/>
          <p:cNvSpPr>
            <a:spLocks noChangeArrowheads="1"/>
          </p:cNvSpPr>
          <p:nvPr/>
        </p:nvSpPr>
        <p:spPr bwMode="auto">
          <a:xfrm>
            <a:off x="0" y="6351"/>
            <a:ext cx="12192000" cy="588963"/>
          </a:xfrm>
          <a:custGeom>
            <a:avLst/>
            <a:gdLst>
              <a:gd name="T0" fmla="*/ 0 w 9144000"/>
              <a:gd name="T1" fmla="*/ 0 h 588645"/>
              <a:gd name="T2" fmla="*/ 9144000 w 9144000"/>
              <a:gd name="T3" fmla="*/ 588645 h 588645"/>
            </a:gdLst>
            <a:ahLst/>
            <a:cxnLst/>
            <a:rect l="T0" t="T1" r="T2" b="T3"/>
            <a:pathLst>
              <a:path w="9144000" h="588645">
                <a:moveTo>
                  <a:pt x="0" y="0"/>
                </a:moveTo>
                <a:lnTo>
                  <a:pt x="0" y="588264"/>
                </a:lnTo>
              </a:path>
              <a:path w="9144000" h="588645">
                <a:moveTo>
                  <a:pt x="9144000" y="0"/>
                </a:moveTo>
                <a:lnTo>
                  <a:pt x="9144000" y="588264"/>
                </a:lnTo>
              </a:path>
            </a:pathLst>
          </a:cu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bg object 22"/>
          <p:cNvSpPr>
            <a:spLocks noChangeArrowheads="1"/>
          </p:cNvSpPr>
          <p:nvPr/>
        </p:nvSpPr>
        <p:spPr bwMode="auto">
          <a:xfrm>
            <a:off x="0" y="6351"/>
            <a:ext cx="12192000" cy="588963"/>
          </a:xfrm>
          <a:custGeom>
            <a:avLst/>
            <a:gdLst>
              <a:gd name="T0" fmla="*/ 0 w 9144000"/>
              <a:gd name="T1" fmla="*/ 0 h 588645"/>
              <a:gd name="T2" fmla="*/ 9144000 w 9144000"/>
              <a:gd name="T3" fmla="*/ 588645 h 588645"/>
            </a:gdLst>
            <a:ahLst/>
            <a:cxnLst/>
            <a:rect l="T0" t="T1" r="T2" b="T3"/>
            <a:pathLst>
              <a:path w="9144000" h="588645">
                <a:moveTo>
                  <a:pt x="9144000" y="550164"/>
                </a:moveTo>
                <a:lnTo>
                  <a:pt x="0" y="550164"/>
                </a:lnTo>
                <a:lnTo>
                  <a:pt x="0" y="588264"/>
                </a:lnTo>
                <a:lnTo>
                  <a:pt x="9144000" y="588264"/>
                </a:lnTo>
                <a:lnTo>
                  <a:pt x="9144000" y="550164"/>
                </a:lnTo>
                <a:close/>
              </a:path>
              <a:path w="9144000" h="588645">
                <a:moveTo>
                  <a:pt x="9144000" y="0"/>
                </a:moveTo>
                <a:lnTo>
                  <a:pt x="0" y="0"/>
                </a:lnTo>
                <a:lnTo>
                  <a:pt x="0" y="12700"/>
                </a:lnTo>
                <a:lnTo>
                  <a:pt x="9144000" y="127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9CA803-4CD2-42F2-8BAB-BA0311055AAD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11" name="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60B452-2DB2-403F-AF96-EFCD765538E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D1B4A-6752-486F-A39A-53C7B1920BCF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567E2-7E06-48B9-A150-E411E39FE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4BD5D-6877-4246-BEB8-B14A207C8B3F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AE6C2-D0DA-40D9-B8C0-3C5D0A58F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g object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bg object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867150"/>
            <a:ext cx="12192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bg object 1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21920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bg object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600200"/>
            <a:ext cx="1219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Holder 2"/>
          <p:cNvSpPr>
            <a:spLocks noGrp="1"/>
          </p:cNvSpPr>
          <p:nvPr>
            <p:ph type="title"/>
          </p:nvPr>
        </p:nvSpPr>
        <p:spPr bwMode="auto">
          <a:xfrm>
            <a:off x="71967" y="576263"/>
            <a:ext cx="1187873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/>
          </a:p>
        </p:txBody>
      </p:sp>
      <p:sp>
        <p:nvSpPr>
          <p:cNvPr id="1031" name="Holder 3"/>
          <p:cNvSpPr>
            <a:spLocks noGrp="1"/>
          </p:cNvSpPr>
          <p:nvPr>
            <p:ph type="body" idx="1"/>
          </p:nvPr>
        </p:nvSpPr>
        <p:spPr bwMode="auto">
          <a:xfrm>
            <a:off x="4762501" y="2476500"/>
            <a:ext cx="58822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434" y="6378575"/>
            <a:ext cx="39031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er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45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ker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F7013C-8993-47C0-AEBA-B537FEF5475B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7818" y="6378575"/>
            <a:ext cx="2804583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er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A43C0E-BE14-4933-8C62-37D5F849A34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Grp="1"/>
          </p:cNvSpPr>
          <p:nvPr>
            <p:ph idx="4294967295"/>
          </p:nvPr>
        </p:nvSpPr>
        <p:spPr>
          <a:xfrm>
            <a:off x="1343472" y="5767106"/>
            <a:ext cx="7991475" cy="677108"/>
          </a:xfrm>
        </p:spPr>
        <p:txBody>
          <a:bodyPr/>
          <a:lstStyle/>
          <a:p>
            <a:pPr algn="r">
              <a:buFontTx/>
              <a:buNone/>
            </a:pPr>
            <a:r>
              <a:rPr lang="ru-RU" sz="2000" dirty="0" err="1">
                <a:latin typeface="Arial" charset="0"/>
              </a:rPr>
              <a:t>Чич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Р.Е.,учитель</a:t>
            </a:r>
            <a:r>
              <a:rPr lang="ru-RU" sz="2000" dirty="0">
                <a:latin typeface="Arial" charset="0"/>
              </a:rPr>
              <a:t> начальных классов, педагог – психолог</a:t>
            </a:r>
          </a:p>
          <a:p>
            <a:pPr algn="r">
              <a:buFontTx/>
              <a:buNone/>
            </a:pPr>
            <a:r>
              <a:rPr lang="ru-RU" sz="2000" dirty="0">
                <a:latin typeface="Arial" charset="0"/>
              </a:rPr>
              <a:t>МБОУ «СОШ №4 </a:t>
            </a:r>
            <a:r>
              <a:rPr lang="ru-RU" sz="2000" dirty="0" err="1">
                <a:latin typeface="Arial" charset="0"/>
              </a:rPr>
              <a:t>им.А.И.Хуаде</a:t>
            </a:r>
            <a:r>
              <a:rPr lang="ru-RU" sz="2000" dirty="0">
                <a:latin typeface="Arial" charset="0"/>
              </a:rPr>
              <a:t>» </a:t>
            </a:r>
            <a:r>
              <a:rPr lang="ru-RU" sz="2000" dirty="0" err="1">
                <a:latin typeface="Arial" charset="0"/>
              </a:rPr>
              <a:t>а.Гатлукай</a:t>
            </a:r>
            <a:r>
              <a:rPr lang="ru-RU" sz="2000" dirty="0">
                <a:latin typeface="Arial" charset="0"/>
              </a:rPr>
              <a:t> г. Адыгейска</a:t>
            </a:r>
          </a:p>
        </p:txBody>
      </p:sp>
      <p:sp>
        <p:nvSpPr>
          <p:cNvPr id="8194" name="Rectangle 2"/>
          <p:cNvSpPr>
            <a:spLocks noGrp="1"/>
          </p:cNvSpPr>
          <p:nvPr>
            <p:ph type="title" idx="4294967295"/>
          </p:nvPr>
        </p:nvSpPr>
        <p:spPr>
          <a:xfrm>
            <a:off x="1524000" y="549275"/>
            <a:ext cx="8909050" cy="1477328"/>
          </a:xfrm>
        </p:spPr>
        <p:txBody>
          <a:bodyPr/>
          <a:lstStyle/>
          <a:p>
            <a:r>
              <a:rPr lang="ru-RU" sz="3200" b="1">
                <a:solidFill>
                  <a:schemeClr val="tx1"/>
                </a:solidFill>
                <a:latin typeface="Times New Roman" pitchFamily="18" charset="0"/>
              </a:rPr>
              <a:t>Ресурсные техники в практике педагога – психолога в работе с детьми  «группы риска» и особыми образовательными потребностями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776" y="2276476"/>
            <a:ext cx="3384401" cy="324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object 2"/>
          <p:cNvGrpSpPr>
            <a:grpSpLocks/>
          </p:cNvGrpSpPr>
          <p:nvPr/>
        </p:nvGrpSpPr>
        <p:grpSpPr bwMode="auto">
          <a:xfrm>
            <a:off x="595161" y="1156597"/>
            <a:ext cx="3582988" cy="2901950"/>
            <a:chOff x="0" y="1565147"/>
            <a:chExt cx="3583304" cy="2901950"/>
          </a:xfrm>
        </p:grpSpPr>
        <p:pic>
          <p:nvPicPr>
            <p:cNvPr id="16414" name="object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565147"/>
              <a:ext cx="3582924" cy="290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object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814" y="1760981"/>
              <a:ext cx="3133090" cy="2313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386" name="object 5"/>
          <p:cNvGrpSpPr>
            <a:grpSpLocks/>
          </p:cNvGrpSpPr>
          <p:nvPr/>
        </p:nvGrpSpPr>
        <p:grpSpPr bwMode="auto">
          <a:xfrm>
            <a:off x="1517650" y="1"/>
            <a:ext cx="9156700" cy="601663"/>
            <a:chOff x="-6350" y="507"/>
            <a:chExt cx="9156700" cy="601345"/>
          </a:xfrm>
        </p:grpSpPr>
        <p:sp>
          <p:nvSpPr>
            <p:cNvPr id="16411" name="object 6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412" name="object 7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413" name="object 8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9144000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6387" name="object 13"/>
          <p:cNvGrpSpPr>
            <a:grpSpLocks/>
          </p:cNvGrpSpPr>
          <p:nvPr/>
        </p:nvGrpSpPr>
        <p:grpSpPr bwMode="auto">
          <a:xfrm>
            <a:off x="1524001" y="917576"/>
            <a:ext cx="2613025" cy="887413"/>
            <a:chOff x="0" y="917676"/>
            <a:chExt cx="2613660" cy="887094"/>
          </a:xfrm>
        </p:grpSpPr>
        <p:sp>
          <p:nvSpPr>
            <p:cNvPr id="16409" name="object 14"/>
            <p:cNvSpPr>
              <a:spLocks noChangeArrowheads="1"/>
            </p:cNvSpPr>
            <p:nvPr/>
          </p:nvSpPr>
          <p:spPr bwMode="auto">
            <a:xfrm>
              <a:off x="0" y="917689"/>
              <a:ext cx="2613660" cy="879475"/>
            </a:xfrm>
            <a:custGeom>
              <a:avLst/>
              <a:gdLst>
                <a:gd name="T0" fmla="*/ 0 w 2613660"/>
                <a:gd name="T1" fmla="*/ 0 h 879475"/>
                <a:gd name="T2" fmla="*/ 2613660 w 2613660"/>
                <a:gd name="T3" fmla="*/ 879475 h 879475"/>
              </a:gdLst>
              <a:ahLst/>
              <a:cxnLst/>
              <a:rect l="T0" t="T1" r="T2" b="T3"/>
              <a:pathLst>
                <a:path w="2613660" h="879475">
                  <a:moveTo>
                    <a:pt x="1874647" y="677684"/>
                  </a:moveTo>
                  <a:lnTo>
                    <a:pt x="1749044" y="677684"/>
                  </a:lnTo>
                  <a:lnTo>
                    <a:pt x="1749044" y="476389"/>
                  </a:lnTo>
                  <a:lnTo>
                    <a:pt x="1497711" y="476389"/>
                  </a:lnTo>
                  <a:lnTo>
                    <a:pt x="1497711" y="677684"/>
                  </a:lnTo>
                  <a:lnTo>
                    <a:pt x="1371981" y="677684"/>
                  </a:lnTo>
                  <a:lnTo>
                    <a:pt x="1623314" y="878852"/>
                  </a:lnTo>
                  <a:lnTo>
                    <a:pt x="1874647" y="677684"/>
                  </a:lnTo>
                  <a:close/>
                </a:path>
                <a:path w="2613660" h="879475">
                  <a:moveTo>
                    <a:pt x="2613279" y="0"/>
                  </a:moveTo>
                  <a:lnTo>
                    <a:pt x="0" y="0"/>
                  </a:lnTo>
                  <a:lnTo>
                    <a:pt x="0" y="461657"/>
                  </a:lnTo>
                  <a:lnTo>
                    <a:pt x="2613279" y="461657"/>
                  </a:lnTo>
                  <a:lnTo>
                    <a:pt x="2613279" y="0"/>
                  </a:lnTo>
                  <a:close/>
                </a:path>
              </a:pathLst>
            </a:custGeom>
            <a:solidFill>
              <a:srgbClr val="DFF5F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r>
                <a:rPr lang="ru-RU" b="1">
                  <a:solidFill>
                    <a:srgbClr val="000000"/>
                  </a:solidFill>
                </a:rPr>
                <a:t>МУЛЬТТЕРАПИЯ</a:t>
              </a:r>
            </a:p>
          </p:txBody>
        </p:sp>
        <p:sp>
          <p:nvSpPr>
            <p:cNvPr id="16410" name="object 15"/>
            <p:cNvSpPr>
              <a:spLocks noChangeArrowheads="1"/>
            </p:cNvSpPr>
            <p:nvPr/>
          </p:nvSpPr>
          <p:spPr bwMode="auto">
            <a:xfrm>
              <a:off x="1371980" y="1394079"/>
              <a:ext cx="502920" cy="402590"/>
            </a:xfrm>
            <a:custGeom>
              <a:avLst/>
              <a:gdLst>
                <a:gd name="T0" fmla="*/ 0 w 502919"/>
                <a:gd name="T1" fmla="*/ 0 h 402589"/>
                <a:gd name="T2" fmla="*/ 502919 w 502919"/>
                <a:gd name="T3" fmla="*/ 402589 h 402589"/>
              </a:gdLst>
              <a:ahLst/>
              <a:cxnLst/>
              <a:rect l="T0" t="T1" r="T2" b="T3"/>
              <a:pathLst>
                <a:path w="502919" h="402589">
                  <a:moveTo>
                    <a:pt x="0" y="201295"/>
                  </a:moveTo>
                  <a:lnTo>
                    <a:pt x="125730" y="201295"/>
                  </a:lnTo>
                  <a:lnTo>
                    <a:pt x="125730" y="0"/>
                  </a:lnTo>
                  <a:lnTo>
                    <a:pt x="377063" y="0"/>
                  </a:lnTo>
                  <a:lnTo>
                    <a:pt x="377063" y="201295"/>
                  </a:lnTo>
                  <a:lnTo>
                    <a:pt x="502666" y="201295"/>
                  </a:lnTo>
                  <a:lnTo>
                    <a:pt x="251332" y="402463"/>
                  </a:lnTo>
                  <a:lnTo>
                    <a:pt x="0" y="201295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6388" name="object 16"/>
          <p:cNvGrpSpPr>
            <a:grpSpLocks/>
          </p:cNvGrpSpPr>
          <p:nvPr/>
        </p:nvGrpSpPr>
        <p:grpSpPr bwMode="auto">
          <a:xfrm>
            <a:off x="648088" y="1832986"/>
            <a:ext cx="6181725" cy="4306912"/>
            <a:chOff x="0" y="1930552"/>
            <a:chExt cx="6182360" cy="3722370"/>
          </a:xfrm>
        </p:grpSpPr>
        <p:pic>
          <p:nvPicPr>
            <p:cNvPr id="16406" name="object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51731"/>
              <a:ext cx="3828288" cy="1700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7" name="object 1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0223" y="4147083"/>
              <a:ext cx="3335654" cy="1112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8" name="object 19"/>
            <p:cNvSpPr>
              <a:spLocks noChangeArrowheads="1"/>
            </p:cNvSpPr>
            <p:nvPr/>
          </p:nvSpPr>
          <p:spPr bwMode="auto">
            <a:xfrm>
              <a:off x="3435858" y="1930552"/>
              <a:ext cx="2746375" cy="523240"/>
            </a:xfrm>
            <a:custGeom>
              <a:avLst/>
              <a:gdLst>
                <a:gd name="T0" fmla="*/ 0 w 2746375"/>
                <a:gd name="T1" fmla="*/ 0 h 523239"/>
                <a:gd name="T2" fmla="*/ 2746375 w 2746375"/>
                <a:gd name="T3" fmla="*/ 523239 h 523239"/>
              </a:gdLst>
              <a:ahLst/>
              <a:cxnLst/>
              <a:rect l="T0" t="T1" r="T2" b="T3"/>
              <a:pathLst>
                <a:path w="2746375" h="523239">
                  <a:moveTo>
                    <a:pt x="274637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746375" y="523214"/>
                  </a:lnTo>
                  <a:lnTo>
                    <a:pt x="2746375" y="0"/>
                  </a:lnTo>
                  <a:close/>
                </a:path>
              </a:pathLst>
            </a:custGeom>
            <a:solidFill>
              <a:srgbClr val="DCE0F4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6389" name="object 20"/>
          <p:cNvSpPr txBox="1">
            <a:spLocks noChangeArrowheads="1"/>
          </p:cNvSpPr>
          <p:nvPr/>
        </p:nvSpPr>
        <p:spPr bwMode="auto">
          <a:xfrm>
            <a:off x="5038726" y="1954213"/>
            <a:ext cx="24606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i="1">
                <a:solidFill>
                  <a:srgbClr val="000000"/>
                </a:solidFill>
              </a:rPr>
              <a:t>Кинотерапия</a:t>
            </a:r>
            <a:endParaRPr lang="ru-RU" sz="2000">
              <a:solidFill>
                <a:srgbClr val="000000"/>
              </a:solidFill>
            </a:endParaRPr>
          </a:p>
        </p:txBody>
      </p:sp>
      <p:grpSp>
        <p:nvGrpSpPr>
          <p:cNvPr id="16390" name="object 21"/>
          <p:cNvGrpSpPr>
            <a:grpSpLocks/>
          </p:cNvGrpSpPr>
          <p:nvPr/>
        </p:nvGrpSpPr>
        <p:grpSpPr bwMode="auto">
          <a:xfrm>
            <a:off x="4713289" y="2408238"/>
            <a:ext cx="3132137" cy="2311400"/>
            <a:chOff x="3189858" y="2407983"/>
            <a:chExt cx="3131820" cy="2311400"/>
          </a:xfrm>
        </p:grpSpPr>
        <p:sp>
          <p:nvSpPr>
            <p:cNvPr id="16403" name="object 22"/>
            <p:cNvSpPr>
              <a:spLocks noChangeArrowheads="1"/>
            </p:cNvSpPr>
            <p:nvPr/>
          </p:nvSpPr>
          <p:spPr bwMode="auto">
            <a:xfrm>
              <a:off x="4355972" y="2415920"/>
              <a:ext cx="576580" cy="536575"/>
            </a:xfrm>
            <a:custGeom>
              <a:avLst/>
              <a:gdLst>
                <a:gd name="T0" fmla="*/ 0 w 576579"/>
                <a:gd name="T1" fmla="*/ 0 h 536575"/>
                <a:gd name="T2" fmla="*/ 576579 w 576579"/>
                <a:gd name="T3" fmla="*/ 536575 h 536575"/>
              </a:gdLst>
              <a:ahLst/>
              <a:cxnLst/>
              <a:rect l="T0" t="T1" r="T2" b="T3"/>
              <a:pathLst>
                <a:path w="576579" h="536575">
                  <a:moveTo>
                    <a:pt x="432053" y="0"/>
                  </a:moveTo>
                  <a:lnTo>
                    <a:pt x="144017" y="0"/>
                  </a:lnTo>
                  <a:lnTo>
                    <a:pt x="144017" y="268096"/>
                  </a:lnTo>
                  <a:lnTo>
                    <a:pt x="0" y="268096"/>
                  </a:lnTo>
                  <a:lnTo>
                    <a:pt x="288036" y="536193"/>
                  </a:lnTo>
                  <a:lnTo>
                    <a:pt x="576072" y="268096"/>
                  </a:lnTo>
                  <a:lnTo>
                    <a:pt x="432053" y="268096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DCE0F4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404" name="object 23"/>
            <p:cNvSpPr>
              <a:spLocks noChangeArrowheads="1"/>
            </p:cNvSpPr>
            <p:nvPr/>
          </p:nvSpPr>
          <p:spPr bwMode="auto">
            <a:xfrm>
              <a:off x="4355972" y="2415920"/>
              <a:ext cx="576580" cy="536575"/>
            </a:xfrm>
            <a:custGeom>
              <a:avLst/>
              <a:gdLst>
                <a:gd name="T0" fmla="*/ 0 w 576579"/>
                <a:gd name="T1" fmla="*/ 0 h 536575"/>
                <a:gd name="T2" fmla="*/ 576579 w 576579"/>
                <a:gd name="T3" fmla="*/ 536575 h 536575"/>
              </a:gdLst>
              <a:ahLst/>
              <a:cxnLst/>
              <a:rect l="T0" t="T1" r="T2" b="T3"/>
              <a:pathLst>
                <a:path w="576579" h="536575">
                  <a:moveTo>
                    <a:pt x="0" y="268096"/>
                  </a:moveTo>
                  <a:lnTo>
                    <a:pt x="144017" y="268096"/>
                  </a:lnTo>
                  <a:lnTo>
                    <a:pt x="144017" y="0"/>
                  </a:lnTo>
                  <a:lnTo>
                    <a:pt x="432053" y="0"/>
                  </a:lnTo>
                  <a:lnTo>
                    <a:pt x="432053" y="268096"/>
                  </a:lnTo>
                  <a:lnTo>
                    <a:pt x="576072" y="268096"/>
                  </a:lnTo>
                  <a:lnTo>
                    <a:pt x="288036" y="536193"/>
                  </a:lnTo>
                  <a:lnTo>
                    <a:pt x="0" y="268096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405" name="object 24"/>
            <p:cNvSpPr>
              <a:spLocks noChangeArrowheads="1"/>
            </p:cNvSpPr>
            <p:nvPr/>
          </p:nvSpPr>
          <p:spPr bwMode="auto">
            <a:xfrm>
              <a:off x="3189858" y="2964687"/>
              <a:ext cx="3131820" cy="1754505"/>
            </a:xfrm>
            <a:custGeom>
              <a:avLst/>
              <a:gdLst>
                <a:gd name="T0" fmla="*/ 0 w 3131820"/>
                <a:gd name="T1" fmla="*/ 0 h 1754504"/>
                <a:gd name="T2" fmla="*/ 3131820 w 3131820"/>
                <a:gd name="T3" fmla="*/ 1754504 h 1754504"/>
              </a:gdLst>
              <a:ahLst/>
              <a:cxnLst/>
              <a:rect l="T0" t="T1" r="T2" b="T3"/>
              <a:pathLst>
                <a:path w="3131820" h="1754504">
                  <a:moveTo>
                    <a:pt x="3131820" y="0"/>
                  </a:moveTo>
                  <a:lnTo>
                    <a:pt x="0" y="0"/>
                  </a:lnTo>
                  <a:lnTo>
                    <a:pt x="0" y="1754377"/>
                  </a:lnTo>
                  <a:lnTo>
                    <a:pt x="3131820" y="1754377"/>
                  </a:lnTo>
                  <a:lnTo>
                    <a:pt x="3131820" y="0"/>
                  </a:lnTo>
                  <a:close/>
                </a:path>
              </a:pathLst>
            </a:custGeom>
            <a:solidFill>
              <a:srgbClr val="DCE0F4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6391" name="object 25"/>
          <p:cNvSpPr txBox="1">
            <a:spLocks noChangeArrowheads="1"/>
          </p:cNvSpPr>
          <p:nvPr/>
        </p:nvSpPr>
        <p:spPr bwMode="auto">
          <a:xfrm>
            <a:off x="4137026" y="2849278"/>
            <a:ext cx="2909344" cy="167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b="1" dirty="0">
                <a:solidFill>
                  <a:srgbClr val="000000"/>
                </a:solidFill>
              </a:rPr>
              <a:t>это </a:t>
            </a: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вид арт-терапии, в которой в качестве ключевого метода</a:t>
            </a:r>
          </a:p>
          <a:p>
            <a:pPr marL="12700"/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воздействия используется просмотр </a:t>
            </a:r>
            <a:r>
              <a:rPr lang="ru-RU" b="1" dirty="0">
                <a:solidFill>
                  <a:srgbClr val="000000"/>
                </a:solidFill>
              </a:rPr>
              <a:t>кино </a:t>
            </a: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(роликов, мультфильмов, сериалов)</a:t>
            </a:r>
          </a:p>
        </p:txBody>
      </p:sp>
      <p:sp>
        <p:nvSpPr>
          <p:cNvPr id="16392" name="object 26"/>
          <p:cNvSpPr>
            <a:spLocks noChangeArrowheads="1"/>
          </p:cNvSpPr>
          <p:nvPr/>
        </p:nvSpPr>
        <p:spPr bwMode="auto">
          <a:xfrm>
            <a:off x="7658101" y="1023939"/>
            <a:ext cx="2917825" cy="522287"/>
          </a:xfrm>
          <a:custGeom>
            <a:avLst/>
            <a:gdLst>
              <a:gd name="T0" fmla="*/ 0 w 2916554"/>
              <a:gd name="T1" fmla="*/ 0 h 523240"/>
              <a:gd name="T2" fmla="*/ 2916554 w 2916554"/>
              <a:gd name="T3" fmla="*/ 523240 h 523240"/>
            </a:gdLst>
            <a:ahLst/>
            <a:cxnLst/>
            <a:rect l="T0" t="T1" r="T2" b="T3"/>
            <a:pathLst>
              <a:path w="2916554" h="523240">
                <a:moveTo>
                  <a:pt x="2916301" y="0"/>
                </a:moveTo>
                <a:lnTo>
                  <a:pt x="0" y="0"/>
                </a:lnTo>
                <a:lnTo>
                  <a:pt x="0" y="523214"/>
                </a:lnTo>
                <a:lnTo>
                  <a:pt x="2916301" y="523214"/>
                </a:lnTo>
                <a:lnTo>
                  <a:pt x="2916301" y="0"/>
                </a:lnTo>
                <a:close/>
              </a:path>
            </a:pathLst>
          </a:custGeom>
          <a:solidFill>
            <a:srgbClr val="4FACF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b="1"/>
              <a:t>ДРАМАТЕРАПИЯ</a:t>
            </a:r>
          </a:p>
        </p:txBody>
      </p:sp>
      <p:grpSp>
        <p:nvGrpSpPr>
          <p:cNvPr id="16393" name="object 27"/>
          <p:cNvGrpSpPr>
            <a:grpSpLocks/>
          </p:cNvGrpSpPr>
          <p:nvPr/>
        </p:nvGrpSpPr>
        <p:grpSpPr bwMode="auto">
          <a:xfrm>
            <a:off x="4104604" y="2115161"/>
            <a:ext cx="5813553" cy="4891087"/>
            <a:chOff x="3240023" y="1966595"/>
            <a:chExt cx="5813553" cy="4891405"/>
          </a:xfrm>
        </p:grpSpPr>
        <p:pic>
          <p:nvPicPr>
            <p:cNvPr id="16400" name="object 2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0023" y="4507992"/>
              <a:ext cx="3648455" cy="2350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object 2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35857" y="4703216"/>
              <a:ext cx="3285426" cy="203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2" name="object 30"/>
            <p:cNvSpPr>
              <a:spLocks noChangeArrowheads="1"/>
            </p:cNvSpPr>
            <p:nvPr/>
          </p:nvSpPr>
          <p:spPr bwMode="auto">
            <a:xfrm>
              <a:off x="6404991" y="1966595"/>
              <a:ext cx="2648585" cy="2308860"/>
            </a:xfrm>
            <a:custGeom>
              <a:avLst/>
              <a:gdLst>
                <a:gd name="T0" fmla="*/ 0 w 2648584"/>
                <a:gd name="T1" fmla="*/ 0 h 2308860"/>
                <a:gd name="T2" fmla="*/ 2648584 w 2648584"/>
                <a:gd name="T3" fmla="*/ 2308860 h 2308860"/>
              </a:gdLst>
              <a:ahLst/>
              <a:cxnLst/>
              <a:rect l="T0" t="T1" r="T2" b="T3"/>
              <a:pathLst>
                <a:path w="2648584" h="2308860">
                  <a:moveTo>
                    <a:pt x="2648331" y="0"/>
                  </a:moveTo>
                  <a:lnTo>
                    <a:pt x="0" y="0"/>
                  </a:lnTo>
                  <a:lnTo>
                    <a:pt x="0" y="2308352"/>
                  </a:lnTo>
                  <a:lnTo>
                    <a:pt x="2648331" y="2308352"/>
                  </a:lnTo>
                  <a:lnTo>
                    <a:pt x="2648331" y="0"/>
                  </a:lnTo>
                  <a:close/>
                </a:path>
              </a:pathLst>
            </a:custGeom>
            <a:solidFill>
              <a:srgbClr val="4FA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6394" name="object 31"/>
          <p:cNvSpPr>
            <a:spLocks noGrp="1"/>
          </p:cNvSpPr>
          <p:nvPr>
            <p:ph type="title"/>
          </p:nvPr>
        </p:nvSpPr>
        <p:spPr>
          <a:xfrm>
            <a:off x="1524000" y="549276"/>
            <a:ext cx="8909050" cy="384175"/>
          </a:xfrm>
        </p:spPr>
        <p:txBody>
          <a:bodyPr vert="horz" wrap="square" lIns="0" tIns="1206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ts val="2925"/>
              </a:lnSpc>
              <a:spcBef>
                <a:spcPts val="100"/>
              </a:spcBef>
            </a:pPr>
            <a:r>
              <a:rPr lang="ru-RU" sz="2800">
                <a:solidFill>
                  <a:srgbClr val="073B64"/>
                </a:solidFill>
                <a:latin typeface="Arial" charset="0"/>
                <a:cs typeface="Arial" charset="0"/>
              </a:rPr>
              <a:t>По видам искусства</a:t>
            </a:r>
            <a:r>
              <a:rPr lang="ru-RU" i="1">
                <a:solidFill>
                  <a:srgbClr val="073B64"/>
                </a:solidFill>
                <a:latin typeface="Arial" charset="0"/>
                <a:cs typeface="Arial" charset="0"/>
              </a:rPr>
              <a:t>	</a:t>
            </a:r>
            <a:endParaRPr lang="ru-RU" sz="2000" baseline="-24000">
              <a:latin typeface="Arial" charset="0"/>
              <a:cs typeface="Arial" charset="0"/>
            </a:endParaRPr>
          </a:p>
        </p:txBody>
      </p:sp>
      <p:grpSp>
        <p:nvGrpSpPr>
          <p:cNvPr id="16395" name="object 32"/>
          <p:cNvGrpSpPr>
            <a:grpSpLocks/>
          </p:cNvGrpSpPr>
          <p:nvPr/>
        </p:nvGrpSpPr>
        <p:grpSpPr bwMode="auto">
          <a:xfrm>
            <a:off x="9110664" y="1497013"/>
            <a:ext cx="479425" cy="406400"/>
            <a:chOff x="7587297" y="1497647"/>
            <a:chExt cx="478790" cy="405765"/>
          </a:xfrm>
        </p:grpSpPr>
        <p:sp>
          <p:nvSpPr>
            <p:cNvPr id="16398" name="object 33"/>
            <p:cNvSpPr>
              <a:spLocks noChangeArrowheads="1"/>
            </p:cNvSpPr>
            <p:nvPr/>
          </p:nvSpPr>
          <p:spPr bwMode="auto">
            <a:xfrm>
              <a:off x="7595234" y="1505585"/>
              <a:ext cx="462915" cy="389890"/>
            </a:xfrm>
            <a:custGeom>
              <a:avLst/>
              <a:gdLst>
                <a:gd name="T0" fmla="*/ 0 w 462915"/>
                <a:gd name="T1" fmla="*/ 0 h 389889"/>
                <a:gd name="T2" fmla="*/ 462915 w 462915"/>
                <a:gd name="T3" fmla="*/ 389889 h 389889"/>
              </a:gdLst>
              <a:ahLst/>
              <a:cxnLst/>
              <a:rect l="T0" t="T1" r="T2" b="T3"/>
              <a:pathLst>
                <a:path w="462915" h="389889">
                  <a:moveTo>
                    <a:pt x="347218" y="0"/>
                  </a:moveTo>
                  <a:lnTo>
                    <a:pt x="115697" y="0"/>
                  </a:lnTo>
                  <a:lnTo>
                    <a:pt x="115697" y="194944"/>
                  </a:lnTo>
                  <a:lnTo>
                    <a:pt x="0" y="194944"/>
                  </a:lnTo>
                  <a:lnTo>
                    <a:pt x="231394" y="389889"/>
                  </a:lnTo>
                  <a:lnTo>
                    <a:pt x="462915" y="194944"/>
                  </a:lnTo>
                  <a:lnTo>
                    <a:pt x="347218" y="194944"/>
                  </a:lnTo>
                  <a:lnTo>
                    <a:pt x="347218" y="0"/>
                  </a:lnTo>
                  <a:close/>
                </a:path>
              </a:pathLst>
            </a:custGeom>
            <a:solidFill>
              <a:srgbClr val="4FA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6399" name="object 34"/>
            <p:cNvSpPr>
              <a:spLocks noChangeArrowheads="1"/>
            </p:cNvSpPr>
            <p:nvPr/>
          </p:nvSpPr>
          <p:spPr bwMode="auto">
            <a:xfrm>
              <a:off x="7595234" y="1505585"/>
              <a:ext cx="462915" cy="389890"/>
            </a:xfrm>
            <a:custGeom>
              <a:avLst/>
              <a:gdLst>
                <a:gd name="T0" fmla="*/ 0 w 462915"/>
                <a:gd name="T1" fmla="*/ 0 h 389889"/>
                <a:gd name="T2" fmla="*/ 462915 w 462915"/>
                <a:gd name="T3" fmla="*/ 389889 h 389889"/>
              </a:gdLst>
              <a:ahLst/>
              <a:cxnLst/>
              <a:rect l="T0" t="T1" r="T2" b="T3"/>
              <a:pathLst>
                <a:path w="462915" h="389889">
                  <a:moveTo>
                    <a:pt x="0" y="194944"/>
                  </a:moveTo>
                  <a:lnTo>
                    <a:pt x="115697" y="194944"/>
                  </a:lnTo>
                  <a:lnTo>
                    <a:pt x="115697" y="0"/>
                  </a:lnTo>
                  <a:lnTo>
                    <a:pt x="347218" y="0"/>
                  </a:lnTo>
                  <a:lnTo>
                    <a:pt x="347218" y="194944"/>
                  </a:lnTo>
                  <a:lnTo>
                    <a:pt x="462915" y="194944"/>
                  </a:lnTo>
                  <a:lnTo>
                    <a:pt x="231394" y="389889"/>
                  </a:lnTo>
                  <a:lnTo>
                    <a:pt x="0" y="194944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6396" name="object 35"/>
          <p:cNvSpPr txBox="1">
            <a:spLocks noChangeArrowheads="1"/>
          </p:cNvSpPr>
          <p:nvPr/>
        </p:nvSpPr>
        <p:spPr bwMode="auto">
          <a:xfrm>
            <a:off x="8618338" y="1993901"/>
            <a:ext cx="3022277" cy="195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2700" rIns="0" bIns="0">
            <a:spAutoFit/>
          </a:bodyPr>
          <a:lstStyle/>
          <a:p>
            <a:pPr marL="12700" indent="63500">
              <a:spcBef>
                <a:spcPts val="100"/>
              </a:spcBef>
            </a:pPr>
            <a:r>
              <a:rPr lang="ru-RU" dirty="0">
                <a:latin typeface="Microsoft Sans Serif" pitchFamily="34" charset="0"/>
                <a:cs typeface="Microsoft Sans Serif" pitchFamily="34" charset="0"/>
              </a:rPr>
              <a:t>направление арт- терапии использует такой широко</a:t>
            </a:r>
          </a:p>
          <a:p>
            <a:pPr marL="12700" indent="63500"/>
            <a:r>
              <a:rPr lang="ru-RU" dirty="0">
                <a:latin typeface="Microsoft Sans Serif" pitchFamily="34" charset="0"/>
                <a:cs typeface="Microsoft Sans Serif" pitchFamily="34" charset="0"/>
              </a:rPr>
              <a:t>распространенный</a:t>
            </a:r>
          </a:p>
          <a:p>
            <a:pPr marL="12700" indent="63500"/>
            <a:r>
              <a:rPr lang="ru-RU" dirty="0">
                <a:latin typeface="Microsoft Sans Serif" pitchFamily="34" charset="0"/>
                <a:cs typeface="Microsoft Sans Serif" pitchFamily="34" charset="0"/>
              </a:rPr>
              <a:t>технический прием,</a:t>
            </a:r>
          </a:p>
          <a:p>
            <a:pPr marL="12700" indent="63500"/>
            <a:r>
              <a:rPr lang="ru-RU" dirty="0">
                <a:latin typeface="Microsoft Sans Serif" pitchFamily="34" charset="0"/>
                <a:cs typeface="Microsoft Sans Serif" pitchFamily="34" charset="0"/>
              </a:rPr>
              <a:t>как драматизация, т. е. разыгрывание какого либо сюжета.</a:t>
            </a:r>
          </a:p>
        </p:txBody>
      </p:sp>
      <p:pic>
        <p:nvPicPr>
          <p:cNvPr id="16397" name="Picture 40"/>
          <p:cNvPicPr>
            <a:picLocks noChangeAspect="1" noChangeArrowheads="1"/>
          </p:cNvPicPr>
          <p:nvPr/>
        </p:nvPicPr>
        <p:blipFill>
          <a:blip r:embed="rId9"/>
          <a:srcRect t="5719" b="4640"/>
          <a:stretch/>
        </p:blipFill>
        <p:spPr bwMode="auto">
          <a:xfrm>
            <a:off x="8068628" y="4508146"/>
            <a:ext cx="3716004" cy="223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object 5"/>
          <p:cNvGrpSpPr>
            <a:grpSpLocks/>
          </p:cNvGrpSpPr>
          <p:nvPr/>
        </p:nvGrpSpPr>
        <p:grpSpPr bwMode="auto">
          <a:xfrm>
            <a:off x="1517650" y="1"/>
            <a:ext cx="9156700" cy="601663"/>
            <a:chOff x="-6350" y="507"/>
            <a:chExt cx="9156700" cy="601345"/>
          </a:xfrm>
        </p:grpSpPr>
        <p:sp>
          <p:nvSpPr>
            <p:cNvPr id="17431" name="object 6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432" name="object 7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433" name="object 8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9144000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7410" name="object 13"/>
          <p:cNvSpPr>
            <a:spLocks noGrp="1"/>
          </p:cNvSpPr>
          <p:nvPr>
            <p:ph type="title"/>
          </p:nvPr>
        </p:nvSpPr>
        <p:spPr>
          <a:xfrm>
            <a:off x="4471989" y="485776"/>
            <a:ext cx="3582987" cy="377825"/>
          </a:xfrm>
        </p:spPr>
        <p:txBody>
          <a:bodyPr vert="horz" wrap="square" lIns="0" tIns="1206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>
                <a:solidFill>
                  <a:srgbClr val="073B64"/>
                </a:solidFill>
                <a:latin typeface="Arial" charset="0"/>
                <a:cs typeface="Arial" charset="0"/>
              </a:rPr>
              <a:t>По видам искусства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7411" name="object 14"/>
          <p:cNvSpPr>
            <a:spLocks noChangeArrowheads="1"/>
          </p:cNvSpPr>
          <p:nvPr/>
        </p:nvSpPr>
        <p:spPr bwMode="auto">
          <a:xfrm>
            <a:off x="1631950" y="871538"/>
            <a:ext cx="3024188" cy="461962"/>
          </a:xfrm>
          <a:custGeom>
            <a:avLst/>
            <a:gdLst>
              <a:gd name="T0" fmla="*/ 0 w 3024505"/>
              <a:gd name="T1" fmla="*/ 0 h 462280"/>
              <a:gd name="T2" fmla="*/ 3024505 w 3024505"/>
              <a:gd name="T3" fmla="*/ 462280 h 462280"/>
            </a:gdLst>
            <a:ahLst/>
            <a:cxnLst/>
            <a:rect l="T0" t="T1" r="T2" b="T3"/>
            <a:pathLst>
              <a:path w="3024505" h="462280">
                <a:moveTo>
                  <a:pt x="3024378" y="0"/>
                </a:moveTo>
                <a:lnTo>
                  <a:pt x="0" y="0"/>
                </a:lnTo>
                <a:lnTo>
                  <a:pt x="0" y="461670"/>
                </a:lnTo>
                <a:lnTo>
                  <a:pt x="3024378" y="461670"/>
                </a:lnTo>
                <a:lnTo>
                  <a:pt x="3024378" y="0"/>
                </a:lnTo>
                <a:close/>
              </a:path>
            </a:pathLst>
          </a:custGeom>
          <a:solidFill>
            <a:srgbClr val="C7CDE4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7412" name="object 15"/>
          <p:cNvSpPr txBox="1">
            <a:spLocks noChangeArrowheads="1"/>
          </p:cNvSpPr>
          <p:nvPr/>
        </p:nvSpPr>
        <p:spPr bwMode="auto">
          <a:xfrm>
            <a:off x="1709739" y="896938"/>
            <a:ext cx="23002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i="1">
                <a:solidFill>
                  <a:srgbClr val="073B64"/>
                </a:solidFill>
              </a:rPr>
              <a:t>Маскотерапия</a:t>
            </a:r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17413" name="object 16"/>
          <p:cNvSpPr>
            <a:spLocks noChangeArrowheads="1"/>
          </p:cNvSpPr>
          <p:nvPr/>
        </p:nvSpPr>
        <p:spPr bwMode="auto">
          <a:xfrm>
            <a:off x="1628776" y="1412875"/>
            <a:ext cx="3027363" cy="2247900"/>
          </a:xfrm>
          <a:custGeom>
            <a:avLst/>
            <a:gdLst>
              <a:gd name="T0" fmla="*/ 0 w 3027045"/>
              <a:gd name="T1" fmla="*/ 0 h 2247265"/>
              <a:gd name="T2" fmla="*/ 3027045 w 3027045"/>
              <a:gd name="T3" fmla="*/ 2247265 h 2247265"/>
            </a:gdLst>
            <a:ahLst/>
            <a:cxnLst/>
            <a:rect l="T0" t="T1" r="T2" b="T3"/>
            <a:pathLst>
              <a:path w="3027045" h="2247265">
                <a:moveTo>
                  <a:pt x="3026537" y="0"/>
                </a:moveTo>
                <a:lnTo>
                  <a:pt x="0" y="0"/>
                </a:lnTo>
                <a:lnTo>
                  <a:pt x="0" y="2246757"/>
                </a:lnTo>
                <a:lnTo>
                  <a:pt x="3026537" y="2246757"/>
                </a:lnTo>
                <a:lnTo>
                  <a:pt x="3026537" y="0"/>
                </a:lnTo>
                <a:close/>
              </a:path>
            </a:pathLst>
          </a:custGeom>
          <a:solidFill>
            <a:srgbClr val="C7CDE4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7414" name="object 17"/>
          <p:cNvSpPr txBox="1">
            <a:spLocks noChangeArrowheads="1"/>
          </p:cNvSpPr>
          <p:nvPr/>
        </p:nvSpPr>
        <p:spPr bwMode="auto">
          <a:xfrm>
            <a:off x="1628776" y="1438276"/>
            <a:ext cx="3027363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90488">
              <a:spcBef>
                <a:spcPts val="100"/>
              </a:spcBef>
            </a:pPr>
            <a:r>
              <a:rPr lang="ru-RU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– известный метод психологической</a:t>
            </a:r>
            <a:endParaRPr lang="ru-RU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90488"/>
            <a:r>
              <a:rPr lang="ru-RU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работы, основанный на переводе глубинных комплексов и проблем ребенка	в неживую материю маски.</a:t>
            </a:r>
            <a:endParaRPr lang="ru-RU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7415" name="object 24"/>
          <p:cNvSpPr txBox="1">
            <a:spLocks noChangeArrowheads="1"/>
          </p:cNvSpPr>
          <p:nvPr/>
        </p:nvSpPr>
        <p:spPr bwMode="auto">
          <a:xfrm>
            <a:off x="4656139" y="1196975"/>
            <a:ext cx="28971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73025">
              <a:spcBef>
                <a:spcPts val="100"/>
              </a:spcBef>
            </a:pPr>
            <a:r>
              <a:rPr lang="ru-RU" sz="2000" b="1" i="1">
                <a:solidFill>
                  <a:srgbClr val="073B64"/>
                </a:solidFill>
              </a:rPr>
              <a:t>Куклотерапия</a:t>
            </a:r>
            <a:endParaRPr lang="ru-RU" sz="2000">
              <a:solidFill>
                <a:srgbClr val="000000"/>
              </a:solidFill>
            </a:endParaRPr>
          </a:p>
        </p:txBody>
      </p:sp>
      <p:sp>
        <p:nvSpPr>
          <p:cNvPr id="17416" name="object 25"/>
          <p:cNvSpPr>
            <a:spLocks noChangeArrowheads="1"/>
          </p:cNvSpPr>
          <p:nvPr/>
        </p:nvSpPr>
        <p:spPr bwMode="auto">
          <a:xfrm>
            <a:off x="4638675" y="2252663"/>
            <a:ext cx="3030538" cy="1631950"/>
          </a:xfrm>
          <a:custGeom>
            <a:avLst/>
            <a:gdLst>
              <a:gd name="T0" fmla="*/ 0 w 3030220"/>
              <a:gd name="T1" fmla="*/ 0 h 1631314"/>
              <a:gd name="T2" fmla="*/ 3030220 w 3030220"/>
              <a:gd name="T3" fmla="*/ 1631314 h 1631314"/>
            </a:gdLst>
            <a:ahLst/>
            <a:cxnLst/>
            <a:rect l="T0" t="T1" r="T2" b="T3"/>
            <a:pathLst>
              <a:path w="3030220" h="1631314">
                <a:moveTo>
                  <a:pt x="3029712" y="0"/>
                </a:moveTo>
                <a:lnTo>
                  <a:pt x="0" y="0"/>
                </a:lnTo>
                <a:lnTo>
                  <a:pt x="0" y="1631188"/>
                </a:lnTo>
                <a:lnTo>
                  <a:pt x="3029712" y="1631188"/>
                </a:lnTo>
                <a:lnTo>
                  <a:pt x="3029712" y="0"/>
                </a:lnTo>
                <a:close/>
              </a:path>
            </a:pathLst>
          </a:custGeom>
          <a:solidFill>
            <a:srgbClr val="BEEBF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7417" name="object 26"/>
          <p:cNvSpPr txBox="1">
            <a:spLocks noChangeArrowheads="1"/>
          </p:cNvSpPr>
          <p:nvPr/>
        </p:nvSpPr>
        <p:spPr bwMode="auto">
          <a:xfrm>
            <a:off x="4656139" y="1916114"/>
            <a:ext cx="3013075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74613">
              <a:spcBef>
                <a:spcPts val="100"/>
              </a:spcBef>
            </a:pPr>
            <a:r>
              <a:rPr lang="ru-RU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это метод арт-терапии, психологической коррекции различных состояний при помощи кукол</a:t>
            </a:r>
            <a:endParaRPr lang="ru-RU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7418" name="object 33"/>
          <p:cNvSpPr txBox="1">
            <a:spLocks noChangeArrowheads="1"/>
          </p:cNvSpPr>
          <p:nvPr/>
        </p:nvSpPr>
        <p:spPr bwMode="auto">
          <a:xfrm>
            <a:off x="7648576" y="954088"/>
            <a:ext cx="2809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i="1">
                <a:solidFill>
                  <a:srgbClr val="073B64"/>
                </a:solidFill>
              </a:rPr>
              <a:t>Сказкотерапия</a:t>
            </a:r>
            <a:endParaRPr lang="ru-RU" sz="2000">
              <a:solidFill>
                <a:srgbClr val="000000"/>
              </a:solidFill>
            </a:endParaRPr>
          </a:p>
        </p:txBody>
      </p:sp>
      <p:grpSp>
        <p:nvGrpSpPr>
          <p:cNvPr id="17419" name="object 34"/>
          <p:cNvGrpSpPr>
            <a:grpSpLocks/>
          </p:cNvGrpSpPr>
          <p:nvPr/>
        </p:nvGrpSpPr>
        <p:grpSpPr bwMode="auto">
          <a:xfrm>
            <a:off x="8967788" y="1420814"/>
            <a:ext cx="449262" cy="293687"/>
            <a:chOff x="7444422" y="1420558"/>
            <a:chExt cx="448309" cy="294640"/>
          </a:xfrm>
        </p:grpSpPr>
        <p:sp>
          <p:nvSpPr>
            <p:cNvPr id="17429" name="object 35"/>
            <p:cNvSpPr>
              <a:spLocks noChangeArrowheads="1"/>
            </p:cNvSpPr>
            <p:nvPr/>
          </p:nvSpPr>
          <p:spPr bwMode="auto">
            <a:xfrm>
              <a:off x="7452359" y="1428496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323976" y="0"/>
                  </a:moveTo>
                  <a:lnTo>
                    <a:pt x="107950" y="0"/>
                  </a:lnTo>
                  <a:lnTo>
                    <a:pt x="107950" y="139191"/>
                  </a:lnTo>
                  <a:lnTo>
                    <a:pt x="0" y="139191"/>
                  </a:lnTo>
                  <a:lnTo>
                    <a:pt x="216026" y="278256"/>
                  </a:lnTo>
                  <a:lnTo>
                    <a:pt x="432054" y="139191"/>
                  </a:lnTo>
                  <a:lnTo>
                    <a:pt x="323976" y="139191"/>
                  </a:lnTo>
                  <a:lnTo>
                    <a:pt x="323976" y="0"/>
                  </a:lnTo>
                  <a:close/>
                </a:path>
              </a:pathLst>
            </a:custGeom>
            <a:solidFill>
              <a:srgbClr val="B4DCF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430" name="object 36"/>
            <p:cNvSpPr>
              <a:spLocks noChangeArrowheads="1"/>
            </p:cNvSpPr>
            <p:nvPr/>
          </p:nvSpPr>
          <p:spPr bwMode="auto">
            <a:xfrm>
              <a:off x="7452359" y="1428496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0" y="139191"/>
                  </a:moveTo>
                  <a:lnTo>
                    <a:pt x="107950" y="139191"/>
                  </a:lnTo>
                  <a:lnTo>
                    <a:pt x="107950" y="0"/>
                  </a:lnTo>
                  <a:lnTo>
                    <a:pt x="323976" y="0"/>
                  </a:lnTo>
                  <a:lnTo>
                    <a:pt x="323976" y="139191"/>
                  </a:lnTo>
                  <a:lnTo>
                    <a:pt x="432054" y="139191"/>
                  </a:lnTo>
                  <a:lnTo>
                    <a:pt x="216026" y="278256"/>
                  </a:lnTo>
                  <a:lnTo>
                    <a:pt x="0" y="139191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7420" name="object 37"/>
          <p:cNvSpPr txBox="1">
            <a:spLocks noChangeArrowheads="1"/>
          </p:cNvSpPr>
          <p:nvPr/>
        </p:nvSpPr>
        <p:spPr bwMode="auto">
          <a:xfrm>
            <a:off x="7867651" y="1797051"/>
            <a:ext cx="2614613" cy="1685925"/>
          </a:xfrm>
          <a:prstGeom prst="rect">
            <a:avLst/>
          </a:prstGeom>
          <a:solidFill>
            <a:srgbClr val="B4DCF9"/>
          </a:solidFill>
          <a:ln w="9525">
            <a:noFill/>
            <a:miter lim="800000"/>
            <a:headEnd/>
            <a:tailEnd/>
          </a:ln>
        </p:spPr>
        <p:txBody>
          <a:bodyPr lIns="0" tIns="38735" rIns="0" bIns="0">
            <a:spAutoFit/>
          </a:bodyPr>
          <a:lstStyle/>
          <a:p>
            <a:pPr marL="92075">
              <a:spcBef>
                <a:spcPts val="300"/>
              </a:spcBef>
            </a:pPr>
            <a:r>
              <a:rPr lang="ru-RU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это направление в психологии и арт- терапии, которое можно</a:t>
            </a:r>
            <a:endParaRPr lang="ru-RU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92075"/>
            <a:r>
              <a:rPr lang="ru-RU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рассматривать как</a:t>
            </a:r>
            <a:endParaRPr lang="ru-RU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92075"/>
            <a:r>
              <a:rPr lang="ru-RU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«лечение сказками»</a:t>
            </a:r>
            <a:endParaRPr lang="ru-RU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17421" name="Picture 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6586" y="3723349"/>
            <a:ext cx="3887861" cy="299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3762376"/>
            <a:ext cx="3978276" cy="300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23" name="object 34"/>
          <p:cNvGrpSpPr>
            <a:grpSpLocks/>
          </p:cNvGrpSpPr>
          <p:nvPr/>
        </p:nvGrpSpPr>
        <p:grpSpPr bwMode="auto">
          <a:xfrm>
            <a:off x="2927351" y="1268414"/>
            <a:ext cx="449263" cy="293687"/>
            <a:chOff x="7444422" y="1420558"/>
            <a:chExt cx="448309" cy="294640"/>
          </a:xfrm>
        </p:grpSpPr>
        <p:sp>
          <p:nvSpPr>
            <p:cNvPr id="17427" name="object 35"/>
            <p:cNvSpPr>
              <a:spLocks noChangeArrowheads="1"/>
            </p:cNvSpPr>
            <p:nvPr/>
          </p:nvSpPr>
          <p:spPr bwMode="auto">
            <a:xfrm>
              <a:off x="7452359" y="1428496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323976" y="0"/>
                  </a:moveTo>
                  <a:lnTo>
                    <a:pt x="107950" y="0"/>
                  </a:lnTo>
                  <a:lnTo>
                    <a:pt x="107950" y="139191"/>
                  </a:lnTo>
                  <a:lnTo>
                    <a:pt x="0" y="139191"/>
                  </a:lnTo>
                  <a:lnTo>
                    <a:pt x="216026" y="278256"/>
                  </a:lnTo>
                  <a:lnTo>
                    <a:pt x="432054" y="139191"/>
                  </a:lnTo>
                  <a:lnTo>
                    <a:pt x="323976" y="139191"/>
                  </a:lnTo>
                  <a:lnTo>
                    <a:pt x="323976" y="0"/>
                  </a:lnTo>
                  <a:close/>
                </a:path>
              </a:pathLst>
            </a:custGeom>
            <a:solidFill>
              <a:srgbClr val="B4DCF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428" name="object 36"/>
            <p:cNvSpPr>
              <a:spLocks noChangeArrowheads="1"/>
            </p:cNvSpPr>
            <p:nvPr/>
          </p:nvSpPr>
          <p:spPr bwMode="auto">
            <a:xfrm>
              <a:off x="7452359" y="1428496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0" y="139191"/>
                  </a:moveTo>
                  <a:lnTo>
                    <a:pt x="107950" y="139191"/>
                  </a:lnTo>
                  <a:lnTo>
                    <a:pt x="107950" y="0"/>
                  </a:lnTo>
                  <a:lnTo>
                    <a:pt x="323976" y="0"/>
                  </a:lnTo>
                  <a:lnTo>
                    <a:pt x="323976" y="139191"/>
                  </a:lnTo>
                  <a:lnTo>
                    <a:pt x="432054" y="139191"/>
                  </a:lnTo>
                  <a:lnTo>
                    <a:pt x="216026" y="278256"/>
                  </a:lnTo>
                  <a:lnTo>
                    <a:pt x="0" y="139191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7424" name="object 34"/>
          <p:cNvGrpSpPr>
            <a:grpSpLocks/>
          </p:cNvGrpSpPr>
          <p:nvPr/>
        </p:nvGrpSpPr>
        <p:grpSpPr bwMode="auto">
          <a:xfrm>
            <a:off x="5735638" y="1557339"/>
            <a:ext cx="449262" cy="293687"/>
            <a:chOff x="7444422" y="1420558"/>
            <a:chExt cx="448309" cy="294640"/>
          </a:xfrm>
        </p:grpSpPr>
        <p:sp>
          <p:nvSpPr>
            <p:cNvPr id="17425" name="object 35"/>
            <p:cNvSpPr>
              <a:spLocks noChangeArrowheads="1"/>
            </p:cNvSpPr>
            <p:nvPr/>
          </p:nvSpPr>
          <p:spPr bwMode="auto">
            <a:xfrm>
              <a:off x="7452359" y="1428496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323976" y="0"/>
                  </a:moveTo>
                  <a:lnTo>
                    <a:pt x="107950" y="0"/>
                  </a:lnTo>
                  <a:lnTo>
                    <a:pt x="107950" y="139191"/>
                  </a:lnTo>
                  <a:lnTo>
                    <a:pt x="0" y="139191"/>
                  </a:lnTo>
                  <a:lnTo>
                    <a:pt x="216026" y="278256"/>
                  </a:lnTo>
                  <a:lnTo>
                    <a:pt x="432054" y="139191"/>
                  </a:lnTo>
                  <a:lnTo>
                    <a:pt x="323976" y="139191"/>
                  </a:lnTo>
                  <a:lnTo>
                    <a:pt x="323976" y="0"/>
                  </a:lnTo>
                  <a:close/>
                </a:path>
              </a:pathLst>
            </a:custGeom>
            <a:solidFill>
              <a:srgbClr val="B4DCF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7426" name="object 36"/>
            <p:cNvSpPr>
              <a:spLocks noChangeArrowheads="1"/>
            </p:cNvSpPr>
            <p:nvPr/>
          </p:nvSpPr>
          <p:spPr bwMode="auto">
            <a:xfrm>
              <a:off x="7452359" y="1428496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0" y="139191"/>
                  </a:moveTo>
                  <a:lnTo>
                    <a:pt x="107950" y="139191"/>
                  </a:lnTo>
                  <a:lnTo>
                    <a:pt x="107950" y="0"/>
                  </a:lnTo>
                  <a:lnTo>
                    <a:pt x="323976" y="0"/>
                  </a:lnTo>
                  <a:lnTo>
                    <a:pt x="323976" y="139191"/>
                  </a:lnTo>
                  <a:lnTo>
                    <a:pt x="432054" y="139191"/>
                  </a:lnTo>
                  <a:lnTo>
                    <a:pt x="216026" y="278256"/>
                  </a:lnTo>
                  <a:lnTo>
                    <a:pt x="0" y="139191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object 2"/>
          <p:cNvGrpSpPr>
            <a:grpSpLocks/>
          </p:cNvGrpSpPr>
          <p:nvPr/>
        </p:nvGrpSpPr>
        <p:grpSpPr bwMode="auto">
          <a:xfrm>
            <a:off x="1517650" y="1"/>
            <a:ext cx="9156700" cy="601663"/>
            <a:chOff x="-6350" y="507"/>
            <a:chExt cx="9156700" cy="601345"/>
          </a:xfrm>
        </p:grpSpPr>
        <p:sp>
          <p:nvSpPr>
            <p:cNvPr id="18463" name="object 3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64" name="object 4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65" name="object 5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9144000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8434" name="object 10"/>
          <p:cNvSpPr>
            <a:spLocks noGrp="1"/>
          </p:cNvSpPr>
          <p:nvPr>
            <p:ph type="title"/>
          </p:nvPr>
        </p:nvSpPr>
        <p:spPr>
          <a:xfrm>
            <a:off x="4946650" y="544514"/>
            <a:ext cx="3581400" cy="377825"/>
          </a:xfrm>
        </p:spPr>
        <p:txBody>
          <a:bodyPr vert="horz" wrap="square" lIns="0" tIns="1206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>
                <a:latin typeface="Arial" charset="0"/>
                <a:cs typeface="Arial" charset="0"/>
              </a:rPr>
              <a:t>По видам искусства</a:t>
            </a:r>
          </a:p>
        </p:txBody>
      </p:sp>
      <p:sp>
        <p:nvSpPr>
          <p:cNvPr id="18435" name="object 11"/>
          <p:cNvSpPr>
            <a:spLocks noChangeArrowheads="1"/>
          </p:cNvSpPr>
          <p:nvPr/>
        </p:nvSpPr>
        <p:spPr bwMode="auto">
          <a:xfrm>
            <a:off x="1652589" y="715963"/>
            <a:ext cx="2511425" cy="463550"/>
          </a:xfrm>
          <a:custGeom>
            <a:avLst/>
            <a:gdLst>
              <a:gd name="T0" fmla="*/ 0 w 2511425"/>
              <a:gd name="T1" fmla="*/ 0 h 462280"/>
              <a:gd name="T2" fmla="*/ 2511425 w 2511425"/>
              <a:gd name="T3" fmla="*/ 462280 h 462280"/>
            </a:gdLst>
            <a:ahLst/>
            <a:cxnLst/>
            <a:rect l="T0" t="T1" r="T2" b="T3"/>
            <a:pathLst>
              <a:path w="2511425" h="462280">
                <a:moveTo>
                  <a:pt x="2510917" y="0"/>
                </a:moveTo>
                <a:lnTo>
                  <a:pt x="0" y="0"/>
                </a:lnTo>
                <a:lnTo>
                  <a:pt x="0" y="461670"/>
                </a:lnTo>
                <a:lnTo>
                  <a:pt x="2510917" y="461670"/>
                </a:lnTo>
                <a:lnTo>
                  <a:pt x="2510917" y="0"/>
                </a:lnTo>
                <a:close/>
              </a:path>
            </a:pathLst>
          </a:custGeom>
          <a:solidFill>
            <a:srgbClr val="5ECCF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36" name="object 12"/>
          <p:cNvSpPr txBox="1">
            <a:spLocks noChangeArrowheads="1"/>
          </p:cNvSpPr>
          <p:nvPr/>
        </p:nvSpPr>
        <p:spPr bwMode="auto">
          <a:xfrm>
            <a:off x="1731964" y="741363"/>
            <a:ext cx="23256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i="1"/>
              <a:t>Смехотерапия</a:t>
            </a:r>
            <a:endParaRPr lang="ru-RU" sz="2000"/>
          </a:p>
        </p:txBody>
      </p:sp>
      <p:sp>
        <p:nvSpPr>
          <p:cNvPr id="18437" name="object 13"/>
          <p:cNvSpPr>
            <a:spLocks noChangeArrowheads="1"/>
          </p:cNvSpPr>
          <p:nvPr/>
        </p:nvSpPr>
        <p:spPr bwMode="auto">
          <a:xfrm>
            <a:off x="1677989" y="1222376"/>
            <a:ext cx="2973387" cy="2894013"/>
          </a:xfrm>
          <a:custGeom>
            <a:avLst/>
            <a:gdLst>
              <a:gd name="T0" fmla="*/ 0 w 2973070"/>
              <a:gd name="T1" fmla="*/ 0 h 2893060"/>
              <a:gd name="T2" fmla="*/ 2973070 w 2973070"/>
              <a:gd name="T3" fmla="*/ 2893060 h 2893060"/>
            </a:gdLst>
            <a:ahLst/>
            <a:cxnLst/>
            <a:rect l="T0" t="T1" r="T2" b="T3"/>
            <a:pathLst>
              <a:path w="2973070" h="2893060">
                <a:moveTo>
                  <a:pt x="2972562" y="0"/>
                </a:moveTo>
                <a:lnTo>
                  <a:pt x="0" y="0"/>
                </a:lnTo>
                <a:lnTo>
                  <a:pt x="0" y="2893060"/>
                </a:lnTo>
                <a:lnTo>
                  <a:pt x="2972562" y="2893060"/>
                </a:lnTo>
                <a:lnTo>
                  <a:pt x="2972562" y="0"/>
                </a:lnTo>
                <a:close/>
              </a:path>
            </a:pathLst>
          </a:custGeom>
          <a:solidFill>
            <a:srgbClr val="5ECCF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38" name="object 14"/>
          <p:cNvSpPr txBox="1">
            <a:spLocks noChangeArrowheads="1"/>
          </p:cNvSpPr>
          <p:nvPr/>
        </p:nvSpPr>
        <p:spPr bwMode="auto">
          <a:xfrm>
            <a:off x="1757364" y="1247775"/>
            <a:ext cx="2649537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>
                <a:solidFill>
                  <a:srgbClr val="000000"/>
                </a:solidFill>
              </a:rPr>
              <a:t>Гелотология </a:t>
            </a:r>
            <a:r>
              <a:rPr lang="ru-RU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(греч.</a:t>
            </a:r>
          </a:p>
          <a:p>
            <a:pPr marL="12700"/>
            <a:r>
              <a:rPr lang="ru-RU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"смех" и "учение") - это вид психотерапии, использующий регулярный просмотр комедий, смешных</a:t>
            </a:r>
          </a:p>
          <a:p>
            <a:pPr marL="12700"/>
            <a:r>
              <a:rPr lang="ru-RU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телевизионных передач, воспоминание юмористических эпизодов из жизни.</a:t>
            </a:r>
          </a:p>
        </p:txBody>
      </p:sp>
      <p:grpSp>
        <p:nvGrpSpPr>
          <p:cNvPr id="18439" name="object 15"/>
          <p:cNvGrpSpPr>
            <a:grpSpLocks/>
          </p:cNvGrpSpPr>
          <p:nvPr/>
        </p:nvGrpSpPr>
        <p:grpSpPr bwMode="auto">
          <a:xfrm>
            <a:off x="1524001" y="1071564"/>
            <a:ext cx="3103563" cy="5786437"/>
            <a:chOff x="0" y="1071562"/>
            <a:chExt cx="3103245" cy="5786755"/>
          </a:xfrm>
        </p:grpSpPr>
        <p:sp>
          <p:nvSpPr>
            <p:cNvPr id="18459" name="object 16"/>
            <p:cNvSpPr>
              <a:spLocks noChangeArrowheads="1"/>
            </p:cNvSpPr>
            <p:nvPr/>
          </p:nvSpPr>
          <p:spPr bwMode="auto">
            <a:xfrm>
              <a:off x="2381123" y="1079500"/>
              <a:ext cx="576580" cy="432434"/>
            </a:xfrm>
            <a:custGeom>
              <a:avLst/>
              <a:gdLst>
                <a:gd name="T0" fmla="*/ 0 w 576580"/>
                <a:gd name="T1" fmla="*/ 0 h 432434"/>
                <a:gd name="T2" fmla="*/ 576580 w 576580"/>
                <a:gd name="T3" fmla="*/ 432434 h 432434"/>
              </a:gdLst>
              <a:ahLst/>
              <a:cxnLst/>
              <a:rect l="T0" t="T1" r="T2" b="T3"/>
              <a:pathLst>
                <a:path w="576580" h="432434">
                  <a:moveTo>
                    <a:pt x="432053" y="0"/>
                  </a:moveTo>
                  <a:lnTo>
                    <a:pt x="144018" y="0"/>
                  </a:lnTo>
                  <a:lnTo>
                    <a:pt x="144018" y="216026"/>
                  </a:lnTo>
                  <a:lnTo>
                    <a:pt x="0" y="216026"/>
                  </a:lnTo>
                  <a:lnTo>
                    <a:pt x="288035" y="432053"/>
                  </a:lnTo>
                  <a:lnTo>
                    <a:pt x="576071" y="216026"/>
                  </a:lnTo>
                  <a:lnTo>
                    <a:pt x="432053" y="216026"/>
                  </a:lnTo>
                  <a:lnTo>
                    <a:pt x="432053" y="0"/>
                  </a:lnTo>
                  <a:close/>
                </a:path>
              </a:pathLst>
            </a:custGeom>
            <a:solidFill>
              <a:srgbClr val="5EC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60" name="object 17"/>
            <p:cNvSpPr>
              <a:spLocks noChangeArrowheads="1"/>
            </p:cNvSpPr>
            <p:nvPr/>
          </p:nvSpPr>
          <p:spPr bwMode="auto">
            <a:xfrm>
              <a:off x="2381123" y="1079500"/>
              <a:ext cx="576580" cy="432434"/>
            </a:xfrm>
            <a:custGeom>
              <a:avLst/>
              <a:gdLst>
                <a:gd name="T0" fmla="*/ 0 w 576580"/>
                <a:gd name="T1" fmla="*/ 0 h 432434"/>
                <a:gd name="T2" fmla="*/ 576580 w 576580"/>
                <a:gd name="T3" fmla="*/ 432434 h 432434"/>
              </a:gdLst>
              <a:ahLst/>
              <a:cxnLst/>
              <a:rect l="T0" t="T1" r="T2" b="T3"/>
              <a:pathLst>
                <a:path w="576580" h="432434">
                  <a:moveTo>
                    <a:pt x="0" y="216026"/>
                  </a:moveTo>
                  <a:lnTo>
                    <a:pt x="144018" y="216026"/>
                  </a:lnTo>
                  <a:lnTo>
                    <a:pt x="144018" y="0"/>
                  </a:lnTo>
                  <a:lnTo>
                    <a:pt x="432053" y="0"/>
                  </a:lnTo>
                  <a:lnTo>
                    <a:pt x="432053" y="216026"/>
                  </a:lnTo>
                  <a:lnTo>
                    <a:pt x="576071" y="216026"/>
                  </a:lnTo>
                  <a:lnTo>
                    <a:pt x="288035" y="432053"/>
                  </a:lnTo>
                  <a:lnTo>
                    <a:pt x="0" y="216026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pic>
          <p:nvPicPr>
            <p:cNvPr id="18461" name="object 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13631"/>
              <a:ext cx="3102864" cy="294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2" name="object 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4134" y="4109554"/>
              <a:ext cx="2546604" cy="2546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40" name="object 20"/>
          <p:cNvSpPr txBox="1">
            <a:spLocks noChangeArrowheads="1"/>
          </p:cNvSpPr>
          <p:nvPr/>
        </p:nvSpPr>
        <p:spPr bwMode="auto">
          <a:xfrm>
            <a:off x="4800600" y="1725613"/>
            <a:ext cx="2573338" cy="342900"/>
          </a:xfrm>
          <a:prstGeom prst="rect">
            <a:avLst/>
          </a:prstGeom>
          <a:solidFill>
            <a:srgbClr val="DFF5EE"/>
          </a:solidFill>
          <a:ln w="9525">
            <a:noFill/>
            <a:miter lim="800000"/>
            <a:headEnd/>
            <a:tailEnd/>
          </a:ln>
        </p:spPr>
        <p:txBody>
          <a:bodyPr lIns="0" tIns="38100" rIns="0" bIns="0">
            <a:spAutoFit/>
          </a:bodyPr>
          <a:lstStyle/>
          <a:p>
            <a:pPr marL="90488">
              <a:spcBef>
                <a:spcPts val="300"/>
              </a:spcBef>
            </a:pPr>
            <a:r>
              <a:rPr lang="ru-RU" sz="2000" b="1" i="1"/>
              <a:t>Цветотерапия</a:t>
            </a:r>
            <a:endParaRPr lang="ru-RU" sz="2000"/>
          </a:p>
        </p:txBody>
      </p:sp>
      <p:sp>
        <p:nvSpPr>
          <p:cNvPr id="18441" name="object 21"/>
          <p:cNvSpPr>
            <a:spLocks noChangeArrowheads="1"/>
          </p:cNvSpPr>
          <p:nvPr/>
        </p:nvSpPr>
        <p:spPr bwMode="auto">
          <a:xfrm>
            <a:off x="4540250" y="2671764"/>
            <a:ext cx="2833688" cy="923925"/>
          </a:xfrm>
          <a:custGeom>
            <a:avLst/>
            <a:gdLst>
              <a:gd name="T0" fmla="*/ 0 w 2833370"/>
              <a:gd name="T1" fmla="*/ 0 h 923925"/>
              <a:gd name="T2" fmla="*/ 2833370 w 2833370"/>
              <a:gd name="T3" fmla="*/ 923925 h 923925"/>
            </a:gdLst>
            <a:ahLst/>
            <a:cxnLst/>
            <a:rect l="T0" t="T1" r="T2" b="T3"/>
            <a:pathLst>
              <a:path w="2833370" h="923925">
                <a:moveTo>
                  <a:pt x="2832989" y="0"/>
                </a:moveTo>
                <a:lnTo>
                  <a:pt x="0" y="0"/>
                </a:lnTo>
                <a:lnTo>
                  <a:pt x="0" y="923328"/>
                </a:lnTo>
                <a:lnTo>
                  <a:pt x="2832989" y="923328"/>
                </a:lnTo>
                <a:lnTo>
                  <a:pt x="2832989" y="0"/>
                </a:lnTo>
                <a:close/>
              </a:path>
            </a:pathLst>
          </a:custGeom>
          <a:solidFill>
            <a:srgbClr val="DFF5EE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19625" y="2700338"/>
            <a:ext cx="2559050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kern="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Цвет</a:t>
            </a:r>
            <a:r>
              <a:rPr kern="0" spc="-3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7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—</a:t>
            </a:r>
            <a:r>
              <a:rPr kern="0" spc="-5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это</a:t>
            </a:r>
            <a:r>
              <a:rPr kern="0" spc="-6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-2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помощник</a:t>
            </a:r>
            <a:r>
              <a:rPr kern="0" spc="-4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-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в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19626" y="2973389"/>
            <a:ext cx="2424113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kern="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общении</a:t>
            </a:r>
            <a:r>
              <a:rPr kern="0" spc="-5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людей</a:t>
            </a:r>
            <a:r>
              <a:rPr kern="0" spc="-6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друг</a:t>
            </a:r>
            <a:r>
              <a:rPr kern="0" spc="-2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 </a:t>
            </a:r>
            <a:r>
              <a:rPr kern="0" spc="-50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с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19626" y="3248025"/>
            <a:ext cx="822325" cy="300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kern="0" spc="-1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другом.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18445" name="object 25"/>
          <p:cNvGrpSpPr>
            <a:grpSpLocks/>
          </p:cNvGrpSpPr>
          <p:nvPr/>
        </p:nvGrpSpPr>
        <p:grpSpPr bwMode="auto">
          <a:xfrm>
            <a:off x="4297364" y="2212976"/>
            <a:ext cx="6370637" cy="4645025"/>
            <a:chOff x="2773679" y="2213546"/>
            <a:chExt cx="6370320" cy="4645025"/>
          </a:xfrm>
        </p:grpSpPr>
        <p:sp>
          <p:nvSpPr>
            <p:cNvPr id="18454" name="object 26"/>
            <p:cNvSpPr>
              <a:spLocks noChangeArrowheads="1"/>
            </p:cNvSpPr>
            <p:nvPr/>
          </p:nvSpPr>
          <p:spPr bwMode="auto">
            <a:xfrm>
              <a:off x="4716017" y="2221483"/>
              <a:ext cx="576580" cy="432434"/>
            </a:xfrm>
            <a:custGeom>
              <a:avLst/>
              <a:gdLst>
                <a:gd name="T0" fmla="*/ 0 w 576579"/>
                <a:gd name="T1" fmla="*/ 0 h 432435"/>
                <a:gd name="T2" fmla="*/ 576579 w 576579"/>
                <a:gd name="T3" fmla="*/ 432435 h 432435"/>
              </a:gdLst>
              <a:ahLst/>
              <a:cxnLst/>
              <a:rect l="T0" t="T1" r="T2" b="T3"/>
              <a:pathLst>
                <a:path w="576579" h="432435">
                  <a:moveTo>
                    <a:pt x="432054" y="0"/>
                  </a:moveTo>
                  <a:lnTo>
                    <a:pt x="144018" y="0"/>
                  </a:lnTo>
                  <a:lnTo>
                    <a:pt x="144018" y="216026"/>
                  </a:lnTo>
                  <a:lnTo>
                    <a:pt x="0" y="216026"/>
                  </a:lnTo>
                  <a:lnTo>
                    <a:pt x="288036" y="432053"/>
                  </a:lnTo>
                  <a:lnTo>
                    <a:pt x="576072" y="216026"/>
                  </a:lnTo>
                  <a:lnTo>
                    <a:pt x="432054" y="216026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DFF5EE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55" name="object 27"/>
            <p:cNvSpPr>
              <a:spLocks noChangeArrowheads="1"/>
            </p:cNvSpPr>
            <p:nvPr/>
          </p:nvSpPr>
          <p:spPr bwMode="auto">
            <a:xfrm>
              <a:off x="4716017" y="2221483"/>
              <a:ext cx="576580" cy="432434"/>
            </a:xfrm>
            <a:custGeom>
              <a:avLst/>
              <a:gdLst>
                <a:gd name="T0" fmla="*/ 0 w 576579"/>
                <a:gd name="T1" fmla="*/ 0 h 432435"/>
                <a:gd name="T2" fmla="*/ 576579 w 576579"/>
                <a:gd name="T3" fmla="*/ 432435 h 432435"/>
              </a:gdLst>
              <a:ahLst/>
              <a:cxnLst/>
              <a:rect l="T0" t="T1" r="T2" b="T3"/>
              <a:pathLst>
                <a:path w="576579" h="432435">
                  <a:moveTo>
                    <a:pt x="0" y="216026"/>
                  </a:moveTo>
                  <a:lnTo>
                    <a:pt x="144018" y="216026"/>
                  </a:lnTo>
                  <a:lnTo>
                    <a:pt x="144018" y="0"/>
                  </a:lnTo>
                  <a:lnTo>
                    <a:pt x="432054" y="0"/>
                  </a:lnTo>
                  <a:lnTo>
                    <a:pt x="432054" y="216026"/>
                  </a:lnTo>
                  <a:lnTo>
                    <a:pt x="576072" y="216026"/>
                  </a:lnTo>
                  <a:lnTo>
                    <a:pt x="288036" y="432053"/>
                  </a:lnTo>
                  <a:lnTo>
                    <a:pt x="0" y="216026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pic>
          <p:nvPicPr>
            <p:cNvPr id="18456" name="object 2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73679" y="3456431"/>
              <a:ext cx="3630168" cy="3401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7" name="object 2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68370" y="3652253"/>
              <a:ext cx="3042793" cy="304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8" name="object 30"/>
            <p:cNvSpPr>
              <a:spLocks noChangeArrowheads="1"/>
            </p:cNvSpPr>
            <p:nvPr/>
          </p:nvSpPr>
          <p:spPr bwMode="auto">
            <a:xfrm>
              <a:off x="6012179" y="2230373"/>
              <a:ext cx="3131820" cy="1477645"/>
            </a:xfrm>
            <a:custGeom>
              <a:avLst/>
              <a:gdLst>
                <a:gd name="T0" fmla="*/ 0 w 3131820"/>
                <a:gd name="T1" fmla="*/ 0 h 1477645"/>
                <a:gd name="T2" fmla="*/ 3131820 w 3131820"/>
                <a:gd name="T3" fmla="*/ 1477645 h 1477645"/>
              </a:gdLst>
              <a:ahLst/>
              <a:cxnLst/>
              <a:rect l="T0" t="T1" r="T2" b="T3"/>
              <a:pathLst>
                <a:path w="3131820" h="1477645">
                  <a:moveTo>
                    <a:pt x="3131820" y="0"/>
                  </a:moveTo>
                  <a:lnTo>
                    <a:pt x="0" y="0"/>
                  </a:lnTo>
                  <a:lnTo>
                    <a:pt x="0" y="1477390"/>
                  </a:lnTo>
                  <a:lnTo>
                    <a:pt x="3131820" y="1477390"/>
                  </a:lnTo>
                  <a:lnTo>
                    <a:pt x="3131820" y="0"/>
                  </a:lnTo>
                  <a:close/>
                </a:path>
              </a:pathLst>
            </a:custGeom>
            <a:solidFill>
              <a:srgbClr val="4FA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8446" name="object 31"/>
          <p:cNvSpPr txBox="1">
            <a:spLocks noChangeArrowheads="1"/>
          </p:cNvSpPr>
          <p:nvPr/>
        </p:nvSpPr>
        <p:spPr bwMode="auto">
          <a:xfrm>
            <a:off x="7550150" y="1171576"/>
            <a:ext cx="2903538" cy="341313"/>
          </a:xfrm>
          <a:prstGeom prst="rect">
            <a:avLst/>
          </a:prstGeom>
          <a:solidFill>
            <a:srgbClr val="4FACF3"/>
          </a:solidFill>
          <a:ln w="9525">
            <a:noFill/>
            <a:miter lim="800000"/>
            <a:headEnd/>
            <a:tailEnd/>
          </a:ln>
        </p:spPr>
        <p:txBody>
          <a:bodyPr lIns="0" tIns="36195" rIns="0" bIns="0">
            <a:spAutoFit/>
          </a:bodyPr>
          <a:lstStyle/>
          <a:p>
            <a:pPr marL="92075">
              <a:spcBef>
                <a:spcPts val="288"/>
              </a:spcBef>
            </a:pPr>
            <a:r>
              <a:rPr lang="ru-RU" sz="2000" b="1" i="1"/>
              <a:t>Фототерапия</a:t>
            </a:r>
            <a:endParaRPr lang="ru-RU" sz="2000"/>
          </a:p>
        </p:txBody>
      </p:sp>
      <p:grpSp>
        <p:nvGrpSpPr>
          <p:cNvPr id="18447" name="object 32"/>
          <p:cNvGrpSpPr>
            <a:grpSpLocks/>
          </p:cNvGrpSpPr>
          <p:nvPr/>
        </p:nvGrpSpPr>
        <p:grpSpPr bwMode="auto">
          <a:xfrm>
            <a:off x="9758363" y="1738313"/>
            <a:ext cx="595312" cy="438150"/>
            <a:chOff x="8234870" y="1737804"/>
            <a:chExt cx="594995" cy="438150"/>
          </a:xfrm>
        </p:grpSpPr>
        <p:sp>
          <p:nvSpPr>
            <p:cNvPr id="18452" name="object 33"/>
            <p:cNvSpPr>
              <a:spLocks noChangeArrowheads="1"/>
            </p:cNvSpPr>
            <p:nvPr/>
          </p:nvSpPr>
          <p:spPr bwMode="auto">
            <a:xfrm>
              <a:off x="8242807" y="1745742"/>
              <a:ext cx="579120" cy="422275"/>
            </a:xfrm>
            <a:custGeom>
              <a:avLst/>
              <a:gdLst>
                <a:gd name="T0" fmla="*/ 0 w 579120"/>
                <a:gd name="T1" fmla="*/ 0 h 422275"/>
                <a:gd name="T2" fmla="*/ 579120 w 579120"/>
                <a:gd name="T3" fmla="*/ 422275 h 422275"/>
              </a:gdLst>
              <a:ahLst/>
              <a:cxnLst/>
              <a:rect l="T0" t="T1" r="T2" b="T3"/>
              <a:pathLst>
                <a:path w="579120" h="422275">
                  <a:moveTo>
                    <a:pt x="434213" y="0"/>
                  </a:moveTo>
                  <a:lnTo>
                    <a:pt x="144652" y="0"/>
                  </a:lnTo>
                  <a:lnTo>
                    <a:pt x="144652" y="211074"/>
                  </a:lnTo>
                  <a:lnTo>
                    <a:pt x="0" y="211074"/>
                  </a:lnTo>
                  <a:lnTo>
                    <a:pt x="289433" y="422148"/>
                  </a:lnTo>
                  <a:lnTo>
                    <a:pt x="578866" y="211074"/>
                  </a:lnTo>
                  <a:lnTo>
                    <a:pt x="434213" y="211074"/>
                  </a:lnTo>
                  <a:lnTo>
                    <a:pt x="434213" y="0"/>
                  </a:lnTo>
                  <a:close/>
                </a:path>
              </a:pathLst>
            </a:custGeom>
            <a:solidFill>
              <a:srgbClr val="4FA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8453" name="object 34"/>
            <p:cNvSpPr>
              <a:spLocks noChangeArrowheads="1"/>
            </p:cNvSpPr>
            <p:nvPr/>
          </p:nvSpPr>
          <p:spPr bwMode="auto">
            <a:xfrm>
              <a:off x="8242807" y="1745742"/>
              <a:ext cx="579120" cy="422275"/>
            </a:xfrm>
            <a:custGeom>
              <a:avLst/>
              <a:gdLst>
                <a:gd name="T0" fmla="*/ 0 w 579120"/>
                <a:gd name="T1" fmla="*/ 0 h 422275"/>
                <a:gd name="T2" fmla="*/ 579120 w 579120"/>
                <a:gd name="T3" fmla="*/ 422275 h 422275"/>
              </a:gdLst>
              <a:ahLst/>
              <a:cxnLst/>
              <a:rect l="T0" t="T1" r="T2" b="T3"/>
              <a:pathLst>
                <a:path w="579120" h="422275">
                  <a:moveTo>
                    <a:pt x="0" y="211074"/>
                  </a:moveTo>
                  <a:lnTo>
                    <a:pt x="144652" y="211074"/>
                  </a:lnTo>
                  <a:lnTo>
                    <a:pt x="144652" y="0"/>
                  </a:lnTo>
                  <a:lnTo>
                    <a:pt x="434213" y="0"/>
                  </a:lnTo>
                  <a:lnTo>
                    <a:pt x="434213" y="211074"/>
                  </a:lnTo>
                  <a:lnTo>
                    <a:pt x="578866" y="211074"/>
                  </a:lnTo>
                  <a:lnTo>
                    <a:pt x="289433" y="422148"/>
                  </a:lnTo>
                  <a:lnTo>
                    <a:pt x="0" y="211074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8448" name="object 35"/>
          <p:cNvSpPr txBox="1">
            <a:spLocks noChangeArrowheads="1"/>
          </p:cNvSpPr>
          <p:nvPr/>
        </p:nvSpPr>
        <p:spPr bwMode="auto">
          <a:xfrm>
            <a:off x="7615238" y="2257425"/>
            <a:ext cx="2595562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>
                <a:latin typeface="Microsoft Sans Serif" pitchFamily="34" charset="0"/>
                <a:cs typeface="Microsoft Sans Serif" pitchFamily="34" charset="0"/>
              </a:rPr>
              <a:t>это разновидность арт- терапии, в которой</a:t>
            </a:r>
          </a:p>
          <a:p>
            <a:pPr marL="12700"/>
            <a:r>
              <a:rPr lang="ru-RU">
                <a:latin typeface="Microsoft Sans Serif" pitchFamily="34" charset="0"/>
                <a:cs typeface="Microsoft Sans Serif" pitchFamily="34" charset="0"/>
              </a:rPr>
              <a:t>исцеление души происходит при помощи фотографий</a:t>
            </a:r>
          </a:p>
        </p:txBody>
      </p:sp>
      <p:grpSp>
        <p:nvGrpSpPr>
          <p:cNvPr id="18449" name="object 36"/>
          <p:cNvGrpSpPr>
            <a:grpSpLocks/>
          </p:cNvGrpSpPr>
          <p:nvPr/>
        </p:nvGrpSpPr>
        <p:grpSpPr bwMode="auto">
          <a:xfrm>
            <a:off x="7483476" y="3594101"/>
            <a:ext cx="3184525" cy="3090863"/>
            <a:chOff x="5958840" y="3593591"/>
            <a:chExt cx="3185160" cy="3091180"/>
          </a:xfrm>
        </p:grpSpPr>
        <p:pic>
          <p:nvPicPr>
            <p:cNvPr id="18450" name="object 3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58840" y="3593591"/>
              <a:ext cx="3185160" cy="3090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object 3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53531" y="3789057"/>
              <a:ext cx="2849118" cy="2502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object 2"/>
          <p:cNvSpPr>
            <a:spLocks noChangeArrowheads="1"/>
          </p:cNvSpPr>
          <p:nvPr/>
        </p:nvSpPr>
        <p:spPr bwMode="auto">
          <a:xfrm>
            <a:off x="4767264" y="1516063"/>
            <a:ext cx="3132137" cy="1477962"/>
          </a:xfrm>
          <a:custGeom>
            <a:avLst/>
            <a:gdLst>
              <a:gd name="T0" fmla="*/ 0 w 3131820"/>
              <a:gd name="T1" fmla="*/ 0 h 1477645"/>
              <a:gd name="T2" fmla="*/ 3131820 w 3131820"/>
              <a:gd name="T3" fmla="*/ 1477645 h 1477645"/>
            </a:gdLst>
            <a:ahLst/>
            <a:cxnLst/>
            <a:rect l="T0" t="T1" r="T2" b="T3"/>
            <a:pathLst>
              <a:path w="3131820" h="1477645">
                <a:moveTo>
                  <a:pt x="3131820" y="0"/>
                </a:moveTo>
                <a:lnTo>
                  <a:pt x="0" y="0"/>
                </a:lnTo>
                <a:lnTo>
                  <a:pt x="0" y="1477390"/>
                </a:lnTo>
                <a:lnTo>
                  <a:pt x="3131820" y="1477390"/>
                </a:lnTo>
                <a:lnTo>
                  <a:pt x="3131820" y="0"/>
                </a:lnTo>
                <a:close/>
              </a:path>
            </a:pathLst>
          </a:custGeom>
          <a:solidFill>
            <a:srgbClr val="4FACF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458" name="object 3"/>
          <p:cNvSpPr txBox="1">
            <a:spLocks noChangeArrowheads="1"/>
          </p:cNvSpPr>
          <p:nvPr/>
        </p:nvSpPr>
        <p:spPr bwMode="auto">
          <a:xfrm>
            <a:off x="4800600" y="1844676"/>
            <a:ext cx="259715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>
                <a:latin typeface="Microsoft Sans Serif" pitchFamily="34" charset="0"/>
                <a:cs typeface="Microsoft Sans Serif" pitchFamily="34" charset="0"/>
              </a:rPr>
              <a:t>это искусство создания образов птиц, животных или растений из</a:t>
            </a:r>
          </a:p>
          <a:p>
            <a:pPr marL="12700"/>
            <a:r>
              <a:rPr lang="ru-RU">
                <a:latin typeface="Microsoft Sans Serif" pitchFamily="34" charset="0"/>
                <a:cs typeface="Microsoft Sans Serif" pitchFamily="34" charset="0"/>
              </a:rPr>
              <a:t>обыкновенного листа бумаги</a:t>
            </a:r>
          </a:p>
        </p:txBody>
      </p:sp>
      <p:grpSp>
        <p:nvGrpSpPr>
          <p:cNvPr id="19459" name="object 4"/>
          <p:cNvGrpSpPr>
            <a:grpSpLocks/>
          </p:cNvGrpSpPr>
          <p:nvPr/>
        </p:nvGrpSpPr>
        <p:grpSpPr bwMode="auto">
          <a:xfrm>
            <a:off x="1517650" y="1"/>
            <a:ext cx="9156700" cy="601663"/>
            <a:chOff x="-6350" y="507"/>
            <a:chExt cx="9156700" cy="601345"/>
          </a:xfrm>
        </p:grpSpPr>
        <p:sp>
          <p:nvSpPr>
            <p:cNvPr id="19478" name="object 5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79" name="object 6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80" name="object 7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9144000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9460" name="object 12"/>
          <p:cNvSpPr>
            <a:spLocks noGrp="1"/>
          </p:cNvSpPr>
          <p:nvPr>
            <p:ph type="title"/>
          </p:nvPr>
        </p:nvSpPr>
        <p:spPr>
          <a:xfrm>
            <a:off x="4440239" y="476251"/>
            <a:ext cx="5775325" cy="377825"/>
          </a:xfrm>
        </p:spPr>
        <p:txBody>
          <a:bodyPr vert="horz" wrap="square" lIns="0" tIns="1206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>
                <a:latin typeface="Arial" charset="0"/>
                <a:cs typeface="Arial" charset="0"/>
              </a:rPr>
              <a:t>По видам искусства</a:t>
            </a:r>
          </a:p>
        </p:txBody>
      </p:sp>
      <p:grpSp>
        <p:nvGrpSpPr>
          <p:cNvPr id="19461" name="object 13"/>
          <p:cNvGrpSpPr>
            <a:grpSpLocks/>
          </p:cNvGrpSpPr>
          <p:nvPr/>
        </p:nvGrpSpPr>
        <p:grpSpPr bwMode="auto">
          <a:xfrm>
            <a:off x="1644651" y="684213"/>
            <a:ext cx="2443163" cy="538162"/>
            <a:chOff x="121348" y="683983"/>
            <a:chExt cx="2442210" cy="539115"/>
          </a:xfrm>
        </p:grpSpPr>
        <p:sp>
          <p:nvSpPr>
            <p:cNvPr id="19476" name="object 14"/>
            <p:cNvSpPr>
              <a:spLocks noChangeArrowheads="1"/>
            </p:cNvSpPr>
            <p:nvPr/>
          </p:nvSpPr>
          <p:spPr bwMode="auto">
            <a:xfrm>
              <a:off x="129286" y="691921"/>
              <a:ext cx="2426335" cy="523240"/>
            </a:xfrm>
            <a:custGeom>
              <a:avLst/>
              <a:gdLst>
                <a:gd name="T0" fmla="*/ 0 w 2426335"/>
                <a:gd name="T1" fmla="*/ 0 h 523240"/>
                <a:gd name="T2" fmla="*/ 2426335 w 2426335"/>
                <a:gd name="T3" fmla="*/ 523240 h 523240"/>
              </a:gdLst>
              <a:ahLst/>
              <a:cxnLst/>
              <a:rect l="T0" t="T1" r="T2" b="T3"/>
              <a:pathLst>
                <a:path w="2426335" h="523240">
                  <a:moveTo>
                    <a:pt x="2425827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425827" y="523214"/>
                  </a:lnTo>
                  <a:lnTo>
                    <a:pt x="2425827" y="0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77" name="object 15"/>
            <p:cNvSpPr>
              <a:spLocks noChangeArrowheads="1"/>
            </p:cNvSpPr>
            <p:nvPr/>
          </p:nvSpPr>
          <p:spPr bwMode="auto">
            <a:xfrm>
              <a:off x="129286" y="691921"/>
              <a:ext cx="2426335" cy="523240"/>
            </a:xfrm>
            <a:custGeom>
              <a:avLst/>
              <a:gdLst>
                <a:gd name="T0" fmla="*/ 0 w 2426335"/>
                <a:gd name="T1" fmla="*/ 0 h 523240"/>
                <a:gd name="T2" fmla="*/ 2426335 w 2426335"/>
                <a:gd name="T3" fmla="*/ 523240 h 523240"/>
              </a:gdLst>
              <a:ahLst/>
              <a:cxnLst/>
              <a:rect l="T0" t="T1" r="T2" b="T3"/>
              <a:pathLst>
                <a:path w="2426335" h="523240">
                  <a:moveTo>
                    <a:pt x="0" y="523214"/>
                  </a:moveTo>
                  <a:lnTo>
                    <a:pt x="2425827" y="523214"/>
                  </a:lnTo>
                  <a:lnTo>
                    <a:pt x="2425827" y="0"/>
                  </a:lnTo>
                  <a:lnTo>
                    <a:pt x="0" y="0"/>
                  </a:lnTo>
                  <a:lnTo>
                    <a:pt x="0" y="523214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9462" name="object 16"/>
          <p:cNvSpPr txBox="1">
            <a:spLocks noChangeArrowheads="1"/>
          </p:cNvSpPr>
          <p:nvPr/>
        </p:nvSpPr>
        <p:spPr bwMode="auto">
          <a:xfrm>
            <a:off x="1703388" y="692150"/>
            <a:ext cx="22415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i="1"/>
              <a:t>Изотерапия</a:t>
            </a:r>
            <a:endParaRPr lang="ru-RU" sz="2000"/>
          </a:p>
        </p:txBody>
      </p:sp>
      <p:grpSp>
        <p:nvGrpSpPr>
          <p:cNvPr id="19463" name="object 17"/>
          <p:cNvGrpSpPr>
            <a:grpSpLocks/>
          </p:cNvGrpSpPr>
          <p:nvPr/>
        </p:nvGrpSpPr>
        <p:grpSpPr bwMode="auto">
          <a:xfrm>
            <a:off x="1587501" y="1319213"/>
            <a:ext cx="3148013" cy="3186112"/>
            <a:chOff x="63690" y="1318831"/>
            <a:chExt cx="3147695" cy="3186430"/>
          </a:xfrm>
        </p:grpSpPr>
        <p:sp>
          <p:nvSpPr>
            <p:cNvPr id="19474" name="object 18"/>
            <p:cNvSpPr>
              <a:spLocks noChangeArrowheads="1"/>
            </p:cNvSpPr>
            <p:nvPr/>
          </p:nvSpPr>
          <p:spPr bwMode="auto">
            <a:xfrm>
              <a:off x="71627" y="1326769"/>
              <a:ext cx="3131820" cy="3170555"/>
            </a:xfrm>
            <a:custGeom>
              <a:avLst/>
              <a:gdLst>
                <a:gd name="T0" fmla="*/ 0 w 3131820"/>
                <a:gd name="T1" fmla="*/ 0 h 3170554"/>
                <a:gd name="T2" fmla="*/ 3131820 w 3131820"/>
                <a:gd name="T3" fmla="*/ 3170554 h 3170554"/>
              </a:gdLst>
              <a:ahLst/>
              <a:cxnLst/>
              <a:rect l="T0" t="T1" r="T2" b="T3"/>
              <a:pathLst>
                <a:path w="3131820" h="3170554">
                  <a:moveTo>
                    <a:pt x="3131820" y="0"/>
                  </a:moveTo>
                  <a:lnTo>
                    <a:pt x="0" y="0"/>
                  </a:lnTo>
                  <a:lnTo>
                    <a:pt x="0" y="3170047"/>
                  </a:lnTo>
                  <a:lnTo>
                    <a:pt x="3131820" y="3170047"/>
                  </a:lnTo>
                  <a:lnTo>
                    <a:pt x="3131820" y="0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75" name="object 19"/>
            <p:cNvSpPr>
              <a:spLocks noChangeArrowheads="1"/>
            </p:cNvSpPr>
            <p:nvPr/>
          </p:nvSpPr>
          <p:spPr bwMode="auto">
            <a:xfrm>
              <a:off x="71627" y="1326769"/>
              <a:ext cx="3131820" cy="3170555"/>
            </a:xfrm>
            <a:custGeom>
              <a:avLst/>
              <a:gdLst>
                <a:gd name="T0" fmla="*/ 0 w 3131820"/>
                <a:gd name="T1" fmla="*/ 0 h 3170554"/>
                <a:gd name="T2" fmla="*/ 3131820 w 3131820"/>
                <a:gd name="T3" fmla="*/ 3170554 h 3170554"/>
              </a:gdLst>
              <a:ahLst/>
              <a:cxnLst/>
              <a:rect l="T0" t="T1" r="T2" b="T3"/>
              <a:pathLst>
                <a:path w="3131820" h="3170554">
                  <a:moveTo>
                    <a:pt x="0" y="3170047"/>
                  </a:moveTo>
                  <a:lnTo>
                    <a:pt x="3131820" y="3170047"/>
                  </a:lnTo>
                  <a:lnTo>
                    <a:pt x="3131820" y="0"/>
                  </a:lnTo>
                  <a:lnTo>
                    <a:pt x="0" y="0"/>
                  </a:lnTo>
                  <a:lnTo>
                    <a:pt x="0" y="3170047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9464" name="object 20"/>
          <p:cNvSpPr txBox="1">
            <a:spLocks noChangeArrowheads="1"/>
          </p:cNvSpPr>
          <p:nvPr/>
        </p:nvSpPr>
        <p:spPr bwMode="auto">
          <a:xfrm>
            <a:off x="1674814" y="1352551"/>
            <a:ext cx="29305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12700" indent="63500" algn="just">
              <a:spcBef>
                <a:spcPts val="100"/>
              </a:spcBef>
            </a:pPr>
            <a:r>
              <a:rPr lang="ru-RU" sz="2000" i="1"/>
              <a:t>(</a:t>
            </a:r>
            <a:r>
              <a:rPr lang="ru-RU">
                <a:latin typeface="Microsoft Sans Serif" pitchFamily="34" charset="0"/>
                <a:cs typeface="Microsoft Sans Serif" pitchFamily="34" charset="0"/>
              </a:rPr>
              <a:t>художественно-изобразительная</a:t>
            </a:r>
            <a:r>
              <a:rPr lang="ru-RU">
                <a:cs typeface="Microsoft Sans Serif" pitchFamily="34" charset="0"/>
              </a:rPr>
              <a:t> </a:t>
            </a:r>
            <a:r>
              <a:rPr lang="ru-RU">
                <a:latin typeface="Microsoft Sans Serif" pitchFamily="34" charset="0"/>
                <a:cs typeface="Microsoft Sans Serif" pitchFamily="34" charset="0"/>
              </a:rPr>
              <a:t>деятельность)</a:t>
            </a:r>
          </a:p>
          <a:p>
            <a:pPr marL="12700" indent="63500"/>
            <a:r>
              <a:rPr lang="ru-RU">
                <a:latin typeface="Microsoft Sans Serif" pitchFamily="34" charset="0"/>
                <a:cs typeface="Microsoft Sans Serif" pitchFamily="34" charset="0"/>
              </a:rPr>
              <a:t>Используют рисунки и их интерпретации.</a:t>
            </a:r>
          </a:p>
          <a:p>
            <a:pPr marL="12700" indent="63500"/>
            <a:r>
              <a:rPr lang="ru-RU">
                <a:latin typeface="Microsoft Sans Serif" pitchFamily="34" charset="0"/>
                <a:cs typeface="Microsoft Sans Serif" pitchFamily="34" charset="0"/>
              </a:rPr>
              <a:t>Инструментами могут быть</a:t>
            </a:r>
            <a:r>
              <a:rPr lang="ru-RU">
                <a:cs typeface="Microsoft Sans Serif" pitchFamily="34" charset="0"/>
              </a:rPr>
              <a:t> </a:t>
            </a:r>
            <a:r>
              <a:rPr lang="ru-RU">
                <a:latin typeface="Microsoft Sans Serif" pitchFamily="34" charset="0"/>
                <a:cs typeface="Microsoft Sans Serif" pitchFamily="34" charset="0"/>
              </a:rPr>
              <a:t>кисти и акварельные краски, фломастеры, карандаши, ручки, мелки,</a:t>
            </a:r>
          </a:p>
          <a:p>
            <a:pPr marL="12700" indent="63500"/>
            <a:r>
              <a:rPr lang="ru-RU">
                <a:latin typeface="Microsoft Sans Serif" pitchFamily="34" charset="0"/>
                <a:cs typeface="Microsoft Sans Serif" pitchFamily="34" charset="0"/>
              </a:rPr>
              <a:t>пастель, гуашь, масляные краски, уголь.</a:t>
            </a:r>
          </a:p>
        </p:txBody>
      </p:sp>
      <p:sp>
        <p:nvSpPr>
          <p:cNvPr id="19465" name="object 29"/>
          <p:cNvSpPr txBox="1">
            <a:spLocks noChangeArrowheads="1"/>
          </p:cNvSpPr>
          <p:nvPr/>
        </p:nvSpPr>
        <p:spPr bwMode="auto">
          <a:xfrm>
            <a:off x="4837113" y="889000"/>
            <a:ext cx="30781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b="1" i="1"/>
              <a:t>Бумагопластика</a:t>
            </a:r>
            <a:endParaRPr lang="ru-RU" sz="2000"/>
          </a:p>
        </p:txBody>
      </p:sp>
      <p:sp>
        <p:nvSpPr>
          <p:cNvPr id="19466" name="object 37"/>
          <p:cNvSpPr txBox="1">
            <a:spLocks noChangeArrowheads="1"/>
          </p:cNvSpPr>
          <p:nvPr/>
        </p:nvSpPr>
        <p:spPr bwMode="auto">
          <a:xfrm>
            <a:off x="8116889" y="1403350"/>
            <a:ext cx="2471737" cy="342900"/>
          </a:xfrm>
          <a:prstGeom prst="rect">
            <a:avLst/>
          </a:prstGeom>
          <a:solidFill>
            <a:srgbClr val="DCE0F4"/>
          </a:solidFill>
          <a:ln w="9525">
            <a:noFill/>
            <a:miter lim="800000"/>
            <a:headEnd/>
            <a:tailEnd/>
          </a:ln>
        </p:spPr>
        <p:txBody>
          <a:bodyPr lIns="0" tIns="38100" rIns="0" bIns="0">
            <a:spAutoFit/>
          </a:bodyPr>
          <a:lstStyle/>
          <a:p>
            <a:pPr marL="92075">
              <a:spcBef>
                <a:spcPts val="300"/>
              </a:spcBef>
            </a:pPr>
            <a:r>
              <a:rPr lang="ru-RU" sz="2000" b="1" i="1">
                <a:solidFill>
                  <a:srgbClr val="000000"/>
                </a:solidFill>
              </a:rPr>
              <a:t>Глинотерапия</a:t>
            </a:r>
            <a:endParaRPr lang="ru-RU" sz="2000">
              <a:solidFill>
                <a:srgbClr val="000000"/>
              </a:solidFill>
            </a:endParaRPr>
          </a:p>
        </p:txBody>
      </p:sp>
      <p:grpSp>
        <p:nvGrpSpPr>
          <p:cNvPr id="19467" name="object 38"/>
          <p:cNvGrpSpPr>
            <a:grpSpLocks/>
          </p:cNvGrpSpPr>
          <p:nvPr/>
        </p:nvGrpSpPr>
        <p:grpSpPr bwMode="auto">
          <a:xfrm>
            <a:off x="9650414" y="1876425"/>
            <a:ext cx="447675" cy="293688"/>
            <a:chOff x="8126158" y="1875726"/>
            <a:chExt cx="448309" cy="294640"/>
          </a:xfrm>
        </p:grpSpPr>
        <p:sp>
          <p:nvSpPr>
            <p:cNvPr id="19472" name="object 39"/>
            <p:cNvSpPr>
              <a:spLocks noChangeArrowheads="1"/>
            </p:cNvSpPr>
            <p:nvPr/>
          </p:nvSpPr>
          <p:spPr bwMode="auto">
            <a:xfrm>
              <a:off x="8134095" y="1883664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323976" y="0"/>
                  </a:moveTo>
                  <a:lnTo>
                    <a:pt x="107950" y="0"/>
                  </a:lnTo>
                  <a:lnTo>
                    <a:pt x="107950" y="139191"/>
                  </a:lnTo>
                  <a:lnTo>
                    <a:pt x="0" y="139191"/>
                  </a:lnTo>
                  <a:lnTo>
                    <a:pt x="216026" y="278384"/>
                  </a:lnTo>
                  <a:lnTo>
                    <a:pt x="432053" y="139191"/>
                  </a:lnTo>
                  <a:lnTo>
                    <a:pt x="323976" y="139191"/>
                  </a:lnTo>
                  <a:lnTo>
                    <a:pt x="323976" y="0"/>
                  </a:lnTo>
                  <a:close/>
                </a:path>
              </a:pathLst>
            </a:custGeom>
            <a:solidFill>
              <a:srgbClr val="DCE0F4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9473" name="object 40"/>
            <p:cNvSpPr>
              <a:spLocks noChangeArrowheads="1"/>
            </p:cNvSpPr>
            <p:nvPr/>
          </p:nvSpPr>
          <p:spPr bwMode="auto">
            <a:xfrm>
              <a:off x="8134095" y="1883664"/>
              <a:ext cx="432434" cy="278765"/>
            </a:xfrm>
            <a:custGeom>
              <a:avLst/>
              <a:gdLst>
                <a:gd name="T0" fmla="*/ 0 w 432434"/>
                <a:gd name="T1" fmla="*/ 0 h 278764"/>
                <a:gd name="T2" fmla="*/ 432434 w 432434"/>
                <a:gd name="T3" fmla="*/ 278764 h 278764"/>
              </a:gdLst>
              <a:ahLst/>
              <a:cxnLst/>
              <a:rect l="T0" t="T1" r="T2" b="T3"/>
              <a:pathLst>
                <a:path w="432434" h="278764">
                  <a:moveTo>
                    <a:pt x="0" y="139191"/>
                  </a:moveTo>
                  <a:lnTo>
                    <a:pt x="107950" y="139191"/>
                  </a:lnTo>
                  <a:lnTo>
                    <a:pt x="107950" y="0"/>
                  </a:lnTo>
                  <a:lnTo>
                    <a:pt x="323976" y="0"/>
                  </a:lnTo>
                  <a:lnTo>
                    <a:pt x="323976" y="139191"/>
                  </a:lnTo>
                  <a:lnTo>
                    <a:pt x="432053" y="139191"/>
                  </a:lnTo>
                  <a:lnTo>
                    <a:pt x="216026" y="278384"/>
                  </a:lnTo>
                  <a:lnTo>
                    <a:pt x="0" y="139191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9468" name="object 41"/>
          <p:cNvSpPr txBox="1">
            <a:spLocks noChangeArrowheads="1"/>
          </p:cNvSpPr>
          <p:nvPr/>
        </p:nvSpPr>
        <p:spPr bwMode="auto">
          <a:xfrm>
            <a:off x="8177213" y="2162175"/>
            <a:ext cx="2424112" cy="2586038"/>
          </a:xfrm>
          <a:prstGeom prst="rect">
            <a:avLst/>
          </a:prstGeom>
          <a:solidFill>
            <a:srgbClr val="DCE0F4"/>
          </a:solidFill>
          <a:ln w="9525">
            <a:noFill/>
            <a:miter lim="800000"/>
            <a:headEnd/>
            <a:tailEnd/>
          </a:ln>
        </p:spPr>
        <p:txBody>
          <a:bodyPr lIns="0" tIns="40005" rIns="0" bIns="0">
            <a:spAutoFit/>
          </a:bodyPr>
          <a:lstStyle/>
          <a:p>
            <a:pPr marL="92075">
              <a:spcBef>
                <a:spcPts val="313"/>
              </a:spcBef>
            </a:pPr>
            <a:r>
              <a:rPr lang="ru-RU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метод арт-терапии, работающий с сенсомоторным</a:t>
            </a:r>
          </a:p>
          <a:p>
            <a:pPr marL="92075"/>
            <a:r>
              <a:rPr lang="ru-RU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опытом человека и использующий взаимодействие с глиной для решения терапевтических задач.</a:t>
            </a:r>
          </a:p>
        </p:txBody>
      </p:sp>
      <p:pic>
        <p:nvPicPr>
          <p:cNvPr id="19469" name="Picture 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813" y="4610088"/>
            <a:ext cx="2981326" cy="21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27" descr="20240202_1024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3869988"/>
            <a:ext cx="38877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25" descr="20240423_0919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0697" y="3863976"/>
            <a:ext cx="3271428" cy="280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object 2"/>
          <p:cNvGrpSpPr>
            <a:grpSpLocks/>
          </p:cNvGrpSpPr>
          <p:nvPr/>
        </p:nvGrpSpPr>
        <p:grpSpPr bwMode="auto">
          <a:xfrm>
            <a:off x="1517650" y="1"/>
            <a:ext cx="9156700" cy="601663"/>
            <a:chOff x="-6350" y="507"/>
            <a:chExt cx="9156700" cy="601345"/>
          </a:xfrm>
        </p:grpSpPr>
        <p:sp>
          <p:nvSpPr>
            <p:cNvPr id="20502" name="object 3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503" name="object 4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504" name="object 5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9144000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20482" name="object 12"/>
          <p:cNvSpPr>
            <a:spLocks noGrp="1"/>
          </p:cNvSpPr>
          <p:nvPr>
            <p:ph type="title"/>
          </p:nvPr>
        </p:nvSpPr>
        <p:spPr>
          <a:xfrm>
            <a:off x="1835150" y="606426"/>
            <a:ext cx="3098800" cy="341313"/>
          </a:xfrm>
          <a:solidFill>
            <a:srgbClr val="919AC9"/>
          </a:solidFill>
        </p:spPr>
        <p:txBody>
          <a:bodyPr vert="horz" wrap="square" lIns="0" tIns="3619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90488" eaLnBrk="1" hangingPunct="1">
              <a:spcBef>
                <a:spcPts val="288"/>
              </a:spcBef>
            </a:pPr>
            <a:r>
              <a:rPr lang="ru-RU" sz="2000" i="1">
                <a:latin typeface="Arial" charset="0"/>
                <a:cs typeface="Arial" charset="0"/>
              </a:rPr>
              <a:t>Тестопластика</a:t>
            </a:r>
            <a:endParaRPr lang="ru-RU" sz="2000">
              <a:latin typeface="Arial" charset="0"/>
              <a:cs typeface="Arial" charset="0"/>
            </a:endParaRPr>
          </a:p>
        </p:txBody>
      </p:sp>
      <p:sp>
        <p:nvSpPr>
          <p:cNvPr id="20483" name="object 17"/>
          <p:cNvSpPr txBox="1">
            <a:spLocks noChangeArrowheads="1"/>
          </p:cNvSpPr>
          <p:nvPr/>
        </p:nvSpPr>
        <p:spPr bwMode="auto">
          <a:xfrm>
            <a:off x="1616075" y="1220789"/>
            <a:ext cx="324008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indent="449263" algn="just">
              <a:spcBef>
                <a:spcPts val="100"/>
              </a:spcBef>
            </a:pPr>
            <a:r>
              <a:rPr lang="ru-RU">
                <a:latin typeface="Microsoft Sans Serif" pitchFamily="34" charset="0"/>
                <a:cs typeface="Microsoft Sans Serif" pitchFamily="34" charset="0"/>
              </a:rPr>
              <a:t>Лепка из моделирующего теста    дает    растущему ребенку очень многое с точки зрения развития и обучения, это удивительный инструмент познания мира и прекрасная</a:t>
            </a:r>
          </a:p>
        </p:txBody>
      </p:sp>
      <p:sp>
        <p:nvSpPr>
          <p:cNvPr id="20484" name="object 18"/>
          <p:cNvSpPr txBox="1">
            <a:spLocks noChangeArrowheads="1"/>
          </p:cNvSpPr>
          <p:nvPr/>
        </p:nvSpPr>
        <p:spPr bwMode="auto">
          <a:xfrm>
            <a:off x="3576639" y="2867026"/>
            <a:ext cx="127793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indent="434975">
              <a:spcBef>
                <a:spcPts val="100"/>
              </a:spcBef>
              <a:tabLst>
                <a:tab pos="1149350" algn="l"/>
              </a:tabLst>
            </a:pPr>
            <a:r>
              <a:rPr lang="ru-RU">
                <a:latin typeface="Microsoft Sans Serif" pitchFamily="34" charset="0"/>
                <a:cs typeface="Microsoft Sans Serif" pitchFamily="34" charset="0"/>
              </a:rPr>
              <a:t>развить детей	с</a:t>
            </a:r>
          </a:p>
        </p:txBody>
      </p:sp>
      <p:sp>
        <p:nvSpPr>
          <p:cNvPr id="20485" name="object 19"/>
          <p:cNvSpPr txBox="1">
            <a:spLocks noChangeArrowheads="1"/>
          </p:cNvSpPr>
          <p:nvPr/>
        </p:nvSpPr>
        <p:spPr bwMode="auto">
          <a:xfrm>
            <a:off x="1524001" y="2852738"/>
            <a:ext cx="168116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>
              <a:spcBef>
                <a:spcPts val="100"/>
              </a:spcBef>
            </a:pPr>
            <a:r>
              <a:rPr lang="ru-RU">
                <a:latin typeface="Microsoft Sans Serif" pitchFamily="34" charset="0"/>
                <a:cs typeface="Microsoft Sans Serif" pitchFamily="34" charset="0"/>
              </a:rPr>
              <a:t>возможность воображение ограниченными</a:t>
            </a:r>
          </a:p>
        </p:txBody>
      </p:sp>
      <p:sp>
        <p:nvSpPr>
          <p:cNvPr id="20486" name="object 20"/>
          <p:cNvSpPr txBox="1">
            <a:spLocks noChangeArrowheads="1"/>
          </p:cNvSpPr>
          <p:nvPr/>
        </p:nvSpPr>
        <p:spPr bwMode="auto">
          <a:xfrm>
            <a:off x="1616075" y="3690939"/>
            <a:ext cx="27828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>
              <a:spcBef>
                <a:spcPts val="100"/>
              </a:spcBef>
            </a:pPr>
            <a:r>
              <a:rPr lang="ru-RU">
                <a:latin typeface="Microsoft Sans Serif" pitchFamily="34" charset="0"/>
                <a:cs typeface="Microsoft Sans Serif" pitchFamily="34" charset="0"/>
              </a:rPr>
              <a:t>возможностями здоровья</a:t>
            </a:r>
            <a:r>
              <a:rPr lang="ru-RU">
                <a:solidFill>
                  <a:srgbClr val="FFFFFF"/>
                </a:solidFill>
                <a:latin typeface="Microsoft Sans Serif" pitchFamily="34" charset="0"/>
                <a:cs typeface="Microsoft Sans Serif" pitchFamily="34" charset="0"/>
              </a:rPr>
              <a:t>.</a:t>
            </a:r>
            <a:endParaRPr lang="ru-RU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20487" name="object 21"/>
          <p:cNvGrpSpPr>
            <a:grpSpLocks/>
          </p:cNvGrpSpPr>
          <p:nvPr/>
        </p:nvGrpSpPr>
        <p:grpSpPr bwMode="auto">
          <a:xfrm>
            <a:off x="1776301" y="2357097"/>
            <a:ext cx="8055876" cy="4406455"/>
            <a:chOff x="240880" y="2450592"/>
            <a:chExt cx="8055522" cy="4407406"/>
          </a:xfrm>
        </p:grpSpPr>
        <p:pic>
          <p:nvPicPr>
            <p:cNvPr id="20498" name="object 2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3752" y="5135878"/>
              <a:ext cx="2604516" cy="1722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object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880" y="4621514"/>
              <a:ext cx="3035008" cy="2114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0" name="object 24"/>
            <p:cNvSpPr>
              <a:spLocks noChangeArrowheads="1"/>
            </p:cNvSpPr>
            <p:nvPr/>
          </p:nvSpPr>
          <p:spPr bwMode="auto">
            <a:xfrm>
              <a:off x="3492627" y="2450592"/>
              <a:ext cx="4803775" cy="2554605"/>
            </a:xfrm>
            <a:custGeom>
              <a:avLst/>
              <a:gdLst>
                <a:gd name="T0" fmla="*/ 0 w 4803775"/>
                <a:gd name="T1" fmla="*/ 0 h 2554604"/>
                <a:gd name="T2" fmla="*/ 4803775 w 4803775"/>
                <a:gd name="T3" fmla="*/ 2554604 h 2554604"/>
              </a:gdLst>
              <a:ahLst/>
              <a:cxnLst/>
              <a:rect l="T0" t="T1" r="T2" b="T3"/>
              <a:pathLst>
                <a:path w="4803775" h="2554604">
                  <a:moveTo>
                    <a:pt x="4803267" y="0"/>
                  </a:moveTo>
                  <a:lnTo>
                    <a:pt x="0" y="0"/>
                  </a:lnTo>
                  <a:lnTo>
                    <a:pt x="0" y="2554604"/>
                  </a:lnTo>
                  <a:lnTo>
                    <a:pt x="4803267" y="2554604"/>
                  </a:lnTo>
                  <a:lnTo>
                    <a:pt x="4803267" y="0"/>
                  </a:lnTo>
                  <a:close/>
                </a:path>
              </a:pathLst>
            </a:custGeom>
            <a:solidFill>
              <a:srgbClr val="5EC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501" name="object 25"/>
            <p:cNvSpPr>
              <a:spLocks noChangeArrowheads="1"/>
            </p:cNvSpPr>
            <p:nvPr/>
          </p:nvSpPr>
          <p:spPr bwMode="auto">
            <a:xfrm>
              <a:off x="3492627" y="2450592"/>
              <a:ext cx="4803775" cy="2554605"/>
            </a:xfrm>
            <a:custGeom>
              <a:avLst/>
              <a:gdLst>
                <a:gd name="T0" fmla="*/ 0 w 4803775"/>
                <a:gd name="T1" fmla="*/ 0 h 2554604"/>
                <a:gd name="T2" fmla="*/ 4803775 w 4803775"/>
                <a:gd name="T3" fmla="*/ 2554604 h 2554604"/>
              </a:gdLst>
              <a:ahLst/>
              <a:cxnLst/>
              <a:rect l="T0" t="T1" r="T2" b="T3"/>
              <a:pathLst>
                <a:path w="4803775" h="2554604">
                  <a:moveTo>
                    <a:pt x="0" y="2554604"/>
                  </a:moveTo>
                  <a:lnTo>
                    <a:pt x="4803267" y="2554604"/>
                  </a:lnTo>
                  <a:lnTo>
                    <a:pt x="4803267" y="0"/>
                  </a:lnTo>
                  <a:lnTo>
                    <a:pt x="0" y="0"/>
                  </a:lnTo>
                  <a:lnTo>
                    <a:pt x="0" y="2554604"/>
                  </a:lnTo>
                  <a:close/>
                </a:path>
              </a:pathLst>
            </a:custGeom>
            <a:noFill/>
            <a:ln w="15875">
              <a:solidFill>
                <a:srgbClr val="21677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20488" name="object 26"/>
          <p:cNvSpPr txBox="1">
            <a:spLocks noChangeArrowheads="1"/>
          </p:cNvSpPr>
          <p:nvPr/>
        </p:nvSpPr>
        <p:spPr bwMode="auto">
          <a:xfrm>
            <a:off x="6686550" y="630238"/>
            <a:ext cx="3367088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82550">
              <a:spcBef>
                <a:spcPts val="100"/>
              </a:spcBef>
            </a:pPr>
            <a:r>
              <a:rPr lang="ru-RU" sz="2000" b="1" i="1"/>
              <a:t>Игровая терапия</a:t>
            </a:r>
            <a:endParaRPr lang="ru-RU" sz="2000"/>
          </a:p>
        </p:txBody>
      </p:sp>
      <p:grpSp>
        <p:nvGrpSpPr>
          <p:cNvPr id="20489" name="object 27"/>
          <p:cNvGrpSpPr>
            <a:grpSpLocks/>
          </p:cNvGrpSpPr>
          <p:nvPr/>
        </p:nvGrpSpPr>
        <p:grpSpPr bwMode="auto">
          <a:xfrm>
            <a:off x="8896350" y="1039813"/>
            <a:ext cx="736600" cy="552450"/>
            <a:chOff x="7372413" y="1040320"/>
            <a:chExt cx="736600" cy="551180"/>
          </a:xfrm>
        </p:grpSpPr>
        <p:sp>
          <p:nvSpPr>
            <p:cNvPr id="20496" name="object 28"/>
            <p:cNvSpPr>
              <a:spLocks noChangeArrowheads="1"/>
            </p:cNvSpPr>
            <p:nvPr/>
          </p:nvSpPr>
          <p:spPr bwMode="auto">
            <a:xfrm>
              <a:off x="7380351" y="1048258"/>
              <a:ext cx="720725" cy="535305"/>
            </a:xfrm>
            <a:custGeom>
              <a:avLst/>
              <a:gdLst>
                <a:gd name="T0" fmla="*/ 0 w 720725"/>
                <a:gd name="T1" fmla="*/ 0 h 535305"/>
                <a:gd name="T2" fmla="*/ 720725 w 720725"/>
                <a:gd name="T3" fmla="*/ 535305 h 535305"/>
              </a:gdLst>
              <a:ahLst/>
              <a:cxnLst/>
              <a:rect l="T0" t="T1" r="T2" b="T3"/>
              <a:pathLst>
                <a:path w="720725" h="535305">
                  <a:moveTo>
                    <a:pt x="540512" y="0"/>
                  </a:moveTo>
                  <a:lnTo>
                    <a:pt x="180085" y="0"/>
                  </a:lnTo>
                  <a:lnTo>
                    <a:pt x="180085" y="267462"/>
                  </a:lnTo>
                  <a:lnTo>
                    <a:pt x="0" y="267462"/>
                  </a:lnTo>
                  <a:lnTo>
                    <a:pt x="360299" y="535051"/>
                  </a:lnTo>
                  <a:lnTo>
                    <a:pt x="720725" y="267462"/>
                  </a:lnTo>
                  <a:lnTo>
                    <a:pt x="540512" y="267462"/>
                  </a:lnTo>
                  <a:lnTo>
                    <a:pt x="540512" y="0"/>
                  </a:lnTo>
                  <a:close/>
                </a:path>
              </a:pathLst>
            </a:custGeom>
            <a:solidFill>
              <a:srgbClr val="5EC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20497" name="object 29"/>
            <p:cNvSpPr>
              <a:spLocks noChangeArrowheads="1"/>
            </p:cNvSpPr>
            <p:nvPr/>
          </p:nvSpPr>
          <p:spPr bwMode="auto">
            <a:xfrm>
              <a:off x="7380351" y="1048258"/>
              <a:ext cx="720725" cy="535305"/>
            </a:xfrm>
            <a:custGeom>
              <a:avLst/>
              <a:gdLst>
                <a:gd name="T0" fmla="*/ 0 w 720725"/>
                <a:gd name="T1" fmla="*/ 0 h 535305"/>
                <a:gd name="T2" fmla="*/ 720725 w 720725"/>
                <a:gd name="T3" fmla="*/ 535305 h 535305"/>
              </a:gdLst>
              <a:ahLst/>
              <a:cxnLst/>
              <a:rect l="T0" t="T1" r="T2" b="T3"/>
              <a:pathLst>
                <a:path w="720725" h="535305">
                  <a:moveTo>
                    <a:pt x="0" y="267462"/>
                  </a:moveTo>
                  <a:lnTo>
                    <a:pt x="180085" y="267462"/>
                  </a:lnTo>
                  <a:lnTo>
                    <a:pt x="180085" y="0"/>
                  </a:lnTo>
                  <a:lnTo>
                    <a:pt x="540512" y="0"/>
                  </a:lnTo>
                  <a:lnTo>
                    <a:pt x="540512" y="267462"/>
                  </a:lnTo>
                  <a:lnTo>
                    <a:pt x="720725" y="267462"/>
                  </a:lnTo>
                  <a:lnTo>
                    <a:pt x="360299" y="535051"/>
                  </a:lnTo>
                  <a:lnTo>
                    <a:pt x="0" y="267462"/>
                  </a:lnTo>
                  <a:close/>
                </a:path>
              </a:pathLst>
            </a:custGeom>
            <a:noFill/>
            <a:ln w="15875">
              <a:solidFill>
                <a:srgbClr val="21677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057775" y="1316039"/>
            <a:ext cx="5397500" cy="962443"/>
          </a:xfrm>
          <a:prstGeom prst="rect">
            <a:avLst/>
          </a:prstGeom>
          <a:solidFill>
            <a:srgbClr val="5ECCF3"/>
          </a:solidFill>
          <a:ln w="15875">
            <a:solidFill>
              <a:srgbClr val="21677E"/>
            </a:solidFill>
          </a:ln>
        </p:spPr>
        <p:txBody>
          <a:bodyPr lIns="0" tIns="38735" rIns="0" bIns="0">
            <a:spAutoFit/>
          </a:bodyPr>
          <a:lstStyle/>
          <a:p>
            <a:pPr marL="92075" fontAlgn="auto">
              <a:spcBef>
                <a:spcPts val="305"/>
              </a:spcBef>
              <a:spcAft>
                <a:spcPts val="0"/>
              </a:spcAft>
              <a:defRPr/>
            </a:pPr>
            <a:r>
              <a:rPr sz="2000" b="1" i="1" kern="0" dirty="0">
                <a:solidFill>
                  <a:srgbClr val="073B64"/>
                </a:solidFill>
                <a:latin typeface="Arial"/>
                <a:cs typeface="Arial"/>
              </a:rPr>
              <a:t>Игровая</a:t>
            </a:r>
            <a:r>
              <a:rPr sz="2000" b="1" i="1" kern="0" spc="-45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b="1" i="1" kern="0" dirty="0">
                <a:solidFill>
                  <a:srgbClr val="073B64"/>
                </a:solidFill>
                <a:latin typeface="Arial"/>
                <a:cs typeface="Arial"/>
              </a:rPr>
              <a:t>терапия</a:t>
            </a:r>
            <a:r>
              <a:rPr sz="2000" b="1" i="1" kern="0" spc="-40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b="1" i="1" kern="0" dirty="0">
                <a:solidFill>
                  <a:srgbClr val="073B64"/>
                </a:solidFill>
                <a:latin typeface="Arial"/>
                <a:cs typeface="Arial"/>
              </a:rPr>
              <a:t>-</a:t>
            </a:r>
            <a:r>
              <a:rPr sz="2000" b="1" i="1" kern="0" spc="-30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spc="-10" dirty="0">
                <a:solidFill>
                  <a:srgbClr val="073B64"/>
                </a:solidFill>
                <a:latin typeface="Arial"/>
                <a:cs typeface="Arial"/>
              </a:rPr>
              <a:t>метод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20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2000" i="1" kern="0" spc="-10" dirty="0">
                <a:solidFill>
                  <a:srgbClr val="073B64"/>
                </a:solidFill>
                <a:latin typeface="Arial"/>
                <a:cs typeface="Arial"/>
              </a:rPr>
              <a:t>психотерапевтического</a:t>
            </a:r>
            <a:r>
              <a:rPr sz="2000" i="1" kern="0" spc="-50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spc="-10" dirty="0">
                <a:solidFill>
                  <a:srgbClr val="073B64"/>
                </a:solidFill>
                <a:latin typeface="Arial"/>
                <a:cs typeface="Arial"/>
              </a:rPr>
              <a:t>воздействия</a:t>
            </a:r>
            <a:r>
              <a:rPr sz="2000" i="1" kern="0" spc="-20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spc="-25" dirty="0">
                <a:solidFill>
                  <a:srgbClr val="073B64"/>
                </a:solidFill>
                <a:latin typeface="Arial"/>
                <a:cs typeface="Arial"/>
              </a:rPr>
              <a:t>на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2075" fontAlgn="auto">
              <a:spcBef>
                <a:spcPts val="5"/>
              </a:spcBef>
              <a:spcAft>
                <a:spcPts val="0"/>
              </a:spcAft>
              <a:defRPr/>
            </a:pPr>
            <a:r>
              <a:rPr sz="2000" i="1" kern="0" dirty="0">
                <a:solidFill>
                  <a:srgbClr val="073B64"/>
                </a:solidFill>
                <a:latin typeface="Arial"/>
                <a:cs typeface="Arial"/>
              </a:rPr>
              <a:t>детей</a:t>
            </a:r>
            <a:r>
              <a:rPr sz="2000" i="1" kern="0" spc="-55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dirty="0">
                <a:solidFill>
                  <a:srgbClr val="073B64"/>
                </a:solidFill>
                <a:latin typeface="Arial"/>
                <a:cs typeface="Arial"/>
              </a:rPr>
              <a:t>и</a:t>
            </a:r>
            <a:r>
              <a:rPr sz="2000" i="1" kern="0" spc="-45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dirty="0">
                <a:solidFill>
                  <a:srgbClr val="073B64"/>
                </a:solidFill>
                <a:latin typeface="Arial"/>
                <a:cs typeface="Arial"/>
              </a:rPr>
              <a:t>взрослых</a:t>
            </a:r>
            <a:r>
              <a:rPr sz="2000" i="1" kern="0" spc="-75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dirty="0">
                <a:solidFill>
                  <a:srgbClr val="073B64"/>
                </a:solidFill>
                <a:latin typeface="Arial"/>
                <a:cs typeface="Arial"/>
              </a:rPr>
              <a:t>с</a:t>
            </a:r>
            <a:r>
              <a:rPr sz="2000" i="1" kern="0" spc="-40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spc="-10" dirty="0">
                <a:solidFill>
                  <a:srgbClr val="073B64"/>
                </a:solidFill>
                <a:latin typeface="Arial"/>
                <a:cs typeface="Arial"/>
              </a:rPr>
              <a:t>использованием</a:t>
            </a:r>
            <a:r>
              <a:rPr sz="2000" i="1" kern="0" spc="-80" dirty="0">
                <a:solidFill>
                  <a:srgbClr val="073B64"/>
                </a:solidFill>
                <a:latin typeface="Arial"/>
                <a:cs typeface="Arial"/>
              </a:rPr>
              <a:t> </a:t>
            </a:r>
            <a:r>
              <a:rPr sz="2000" i="1" kern="0" spc="-10" dirty="0">
                <a:solidFill>
                  <a:srgbClr val="073B64"/>
                </a:solidFill>
                <a:latin typeface="Arial"/>
                <a:cs typeface="Arial"/>
              </a:rPr>
              <a:t>игры.</a:t>
            </a:r>
            <a:endParaRPr sz="20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20491" name="object 31"/>
          <p:cNvSpPr>
            <a:spLocks noGrp="1"/>
          </p:cNvSpPr>
          <p:nvPr>
            <p:ph type="body" idx="1"/>
          </p:nvPr>
        </p:nvSpPr>
        <p:spPr>
          <a:xfrm>
            <a:off x="6286502" y="2476501"/>
            <a:ext cx="5882217" cy="2167901"/>
          </a:xfrm>
        </p:spPr>
        <p:txBody>
          <a:bodyPr vert="horz" wrap="square" lIns="0" tIns="1333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indent="0" eaLnBrk="1" hangingPunct="1">
              <a:spcBef>
                <a:spcPts val="100"/>
              </a:spcBef>
              <a:buNone/>
            </a:pPr>
            <a:r>
              <a:rPr lang="ru-RU">
                <a:latin typeface="Arial" charset="0"/>
                <a:cs typeface="Arial" charset="0"/>
              </a:rPr>
              <a:t>Структуру детской игры:</a:t>
            </a:r>
          </a:p>
          <a:p>
            <a:pPr marL="12700" indent="0" eaLnBrk="1" hangingPunct="1">
              <a:spcBef>
                <a:spcPct val="0"/>
              </a:spcBef>
              <a:buFont typeface="Wingdings" pitchFamily="2" charset="2"/>
              <a:buChar char=""/>
            </a:pPr>
            <a:r>
              <a:rPr lang="ru-RU" b="0">
                <a:latin typeface="Microsoft Sans Serif" pitchFamily="34" charset="0"/>
                <a:cs typeface="Microsoft Sans Serif" pitchFamily="34" charset="0"/>
              </a:rPr>
              <a:t>роли, взятые на себя играющими;</a:t>
            </a:r>
          </a:p>
          <a:p>
            <a:pPr marL="12700" indent="0" eaLnBrk="1" hangingPunct="1">
              <a:spcBef>
                <a:spcPct val="0"/>
              </a:spcBef>
              <a:buFont typeface="Wingdings" pitchFamily="2" charset="2"/>
              <a:buChar char=""/>
            </a:pPr>
            <a:r>
              <a:rPr lang="ru-RU" b="0">
                <a:latin typeface="Microsoft Sans Serif" pitchFamily="34" charset="0"/>
                <a:cs typeface="Microsoft Sans Serif" pitchFamily="34" charset="0"/>
              </a:rPr>
              <a:t>игровые действия;</a:t>
            </a:r>
          </a:p>
          <a:p>
            <a:pPr marL="12700" indent="0" eaLnBrk="1" hangingPunct="1">
              <a:spcBef>
                <a:spcPct val="0"/>
              </a:spcBef>
              <a:buFont typeface="Wingdings" pitchFamily="2" charset="2"/>
              <a:buChar char=""/>
            </a:pPr>
            <a:r>
              <a:rPr lang="ru-RU" b="0">
                <a:latin typeface="Microsoft Sans Serif" pitchFamily="34" charset="0"/>
                <a:cs typeface="Microsoft Sans Serif" pitchFamily="34" charset="0"/>
              </a:rPr>
              <a:t>игровое употребление предметов;</a:t>
            </a:r>
          </a:p>
          <a:p>
            <a:pPr marL="12700" indent="0" eaLnBrk="1" hangingPunct="1">
              <a:spcBef>
                <a:spcPct val="0"/>
              </a:spcBef>
              <a:buFont typeface="Wingdings" pitchFamily="2" charset="2"/>
              <a:buChar char=""/>
            </a:pPr>
            <a:r>
              <a:rPr lang="ru-RU" b="0">
                <a:latin typeface="Microsoft Sans Serif" pitchFamily="34" charset="0"/>
                <a:cs typeface="Microsoft Sans Serif" pitchFamily="34" charset="0"/>
              </a:rPr>
              <a:t>реальные отношения между играющими,</a:t>
            </a:r>
          </a:p>
          <a:p>
            <a:pPr marL="12700" indent="0" eaLnBrk="1" hangingPunct="1">
              <a:spcBef>
                <a:spcPct val="0"/>
              </a:spcBef>
              <a:buFont typeface="Wingdings" pitchFamily="2" charset="2"/>
              <a:buChar char=""/>
            </a:pPr>
            <a:r>
              <a:rPr lang="ru-RU" b="0">
                <a:latin typeface="Microsoft Sans Serif" pitchFamily="34" charset="0"/>
                <a:cs typeface="Microsoft Sans Serif" pitchFamily="34" charset="0"/>
              </a:rPr>
              <a:t>сюжет игры,</a:t>
            </a:r>
          </a:p>
          <a:p>
            <a:pPr marL="12700" indent="0" eaLnBrk="1" hangingPunct="1">
              <a:spcBef>
                <a:spcPct val="0"/>
              </a:spcBef>
              <a:buFont typeface="Wingdings" pitchFamily="2" charset="2"/>
              <a:buChar char=""/>
            </a:pPr>
            <a:r>
              <a:rPr lang="ru-RU" b="0">
                <a:latin typeface="Microsoft Sans Serif" pitchFamily="34" charset="0"/>
                <a:cs typeface="Microsoft Sans Serif" pitchFamily="34" charset="0"/>
              </a:rPr>
              <a:t>содержание игры.</a:t>
            </a:r>
          </a:p>
        </p:txBody>
      </p:sp>
      <p:grpSp>
        <p:nvGrpSpPr>
          <p:cNvPr id="20492" name="object 32"/>
          <p:cNvGrpSpPr>
            <a:grpSpLocks/>
          </p:cNvGrpSpPr>
          <p:nvPr/>
        </p:nvGrpSpPr>
        <p:grpSpPr bwMode="auto">
          <a:xfrm>
            <a:off x="5370730" y="3844447"/>
            <a:ext cx="5084544" cy="2797175"/>
            <a:chOff x="4229189" y="4061458"/>
            <a:chExt cx="5084203" cy="2796540"/>
          </a:xfrm>
        </p:grpSpPr>
        <p:pic>
          <p:nvPicPr>
            <p:cNvPr id="20493" name="object 3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48400" y="4061458"/>
              <a:ext cx="2895600" cy="2796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object 3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00314" y="4310780"/>
              <a:ext cx="2813078" cy="2435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object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29189" y="5211916"/>
              <a:ext cx="1640861" cy="1592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3"/>
          <a:srcRect t="4831" b="4782"/>
          <a:stretch/>
        </p:blipFill>
        <p:spPr bwMode="auto">
          <a:xfrm>
            <a:off x="5789721" y="3448785"/>
            <a:ext cx="5346838" cy="325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4"/>
          <a:srcRect t="3705" b="15196"/>
          <a:stretch/>
        </p:blipFill>
        <p:spPr bwMode="auto">
          <a:xfrm>
            <a:off x="695400" y="256227"/>
            <a:ext cx="4931753" cy="302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 descr="IMG-20221021-WA006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9720" y="256227"/>
            <a:ext cx="5346839" cy="302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400" y="3415641"/>
            <a:ext cx="489654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76" y="196308"/>
            <a:ext cx="5075287" cy="336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1708" y="3644900"/>
            <a:ext cx="5722883" cy="301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1710" y="196308"/>
            <a:ext cx="5650874" cy="336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376" y="3644900"/>
            <a:ext cx="5075287" cy="301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20240423_0919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16975" y="8551863"/>
            <a:ext cx="30607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7" descr="20240202_1024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0207288"/>
            <a:ext cx="43891200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20240423_0919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92" y="404664"/>
            <a:ext cx="5208157" cy="545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7" descr="20240202_1024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9952" y="3717032"/>
            <a:ext cx="4536504" cy="29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44072" y="476672"/>
            <a:ext cx="4608264" cy="3081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923FFD-C495-53D8-0367-DC968C971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975" y="576263"/>
            <a:ext cx="8909050" cy="369332"/>
          </a:xfrm>
        </p:spPr>
        <p:txBody>
          <a:bodyPr/>
          <a:lstStyle/>
          <a:p>
            <a:r>
              <a:rPr lang="ru-RU" dirty="0"/>
              <a:t>Практикумы по арт-терапии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3971EB5-C02D-66CA-247A-D84B5830A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980" y="2492896"/>
            <a:ext cx="3473244" cy="42422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F7BB7B-037A-9AE1-32B4-E5DFA41A3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3260" y="1152524"/>
            <a:ext cx="3581372" cy="4330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BF9E4C-C15C-419B-69ED-6338DB2B1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16" y="1196752"/>
            <a:ext cx="3708527" cy="42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90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/>
          </p:cNvSpPr>
          <p:nvPr>
            <p:ph type="body" idx="4294967295"/>
          </p:nvPr>
        </p:nvSpPr>
        <p:spPr>
          <a:xfrm>
            <a:off x="1992313" y="2476500"/>
            <a:ext cx="8064500" cy="134143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000" b="1">
                <a:latin typeface="Arial" charset="0"/>
              </a:rPr>
              <a:t>С П А С И Б О </a:t>
            </a:r>
          </a:p>
          <a:p>
            <a:pPr algn="ctr">
              <a:buFontTx/>
              <a:buNone/>
            </a:pPr>
            <a:r>
              <a:rPr lang="ru-RU" sz="4000" b="1">
                <a:latin typeface="Arial" charset="0"/>
              </a:rPr>
              <a:t>З А   В Н И М А Н И Е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162709-5579-67DF-C931-840E2C0FC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0248" y="4077073"/>
            <a:ext cx="8460209" cy="203132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«Каждый ребенок –это отдельный мир со своими правилами поведения, своим сводом законов. Помочь  детям в обретении самих себя в мире и мир в себе – наша основная взрослая задача»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Е.Г.Макарова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арт-терапевт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7DC650-04B7-47AA-74EA-DF40FDA0E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2" t="9053" r="58998" b="50166"/>
          <a:stretch/>
        </p:blipFill>
        <p:spPr>
          <a:xfrm>
            <a:off x="4076986" y="188640"/>
            <a:ext cx="403802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6062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object 6"/>
          <p:cNvGrpSpPr>
            <a:grpSpLocks/>
          </p:cNvGrpSpPr>
          <p:nvPr/>
        </p:nvGrpSpPr>
        <p:grpSpPr bwMode="auto">
          <a:xfrm>
            <a:off x="1627189" y="727075"/>
            <a:ext cx="2638425" cy="5703888"/>
            <a:chOff x="102741" y="726732"/>
            <a:chExt cx="2638425" cy="5703570"/>
          </a:xfrm>
        </p:grpSpPr>
        <p:sp>
          <p:nvSpPr>
            <p:cNvPr id="9224" name="object 7"/>
            <p:cNvSpPr>
              <a:spLocks noChangeArrowheads="1"/>
            </p:cNvSpPr>
            <p:nvPr/>
          </p:nvSpPr>
          <p:spPr bwMode="auto">
            <a:xfrm>
              <a:off x="107504" y="731494"/>
              <a:ext cx="2628900" cy="5694045"/>
            </a:xfrm>
            <a:custGeom>
              <a:avLst/>
              <a:gdLst>
                <a:gd name="T0" fmla="*/ 0 w 2628900"/>
                <a:gd name="T1" fmla="*/ 0 h 5694045"/>
                <a:gd name="T2" fmla="*/ 2628900 w 2628900"/>
                <a:gd name="T3" fmla="*/ 5694045 h 5694045"/>
              </a:gdLst>
              <a:ahLst/>
              <a:cxnLst/>
              <a:rect l="T0" t="T1" r="T2" b="T3"/>
              <a:pathLst>
                <a:path w="2628900" h="5694045">
                  <a:moveTo>
                    <a:pt x="2628773" y="0"/>
                  </a:moveTo>
                  <a:lnTo>
                    <a:pt x="0" y="0"/>
                  </a:lnTo>
                  <a:lnTo>
                    <a:pt x="0" y="5693918"/>
                  </a:lnTo>
                  <a:lnTo>
                    <a:pt x="2628773" y="5693918"/>
                  </a:lnTo>
                  <a:lnTo>
                    <a:pt x="2628773" y="0"/>
                  </a:lnTo>
                  <a:close/>
                </a:path>
              </a:pathLst>
            </a:custGeom>
            <a:solidFill>
              <a:srgbClr val="DFF5EE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9225" name="object 8"/>
            <p:cNvSpPr>
              <a:spLocks noChangeArrowheads="1"/>
            </p:cNvSpPr>
            <p:nvPr/>
          </p:nvSpPr>
          <p:spPr bwMode="auto">
            <a:xfrm>
              <a:off x="107504" y="731494"/>
              <a:ext cx="2628900" cy="5694045"/>
            </a:xfrm>
            <a:custGeom>
              <a:avLst/>
              <a:gdLst>
                <a:gd name="T0" fmla="*/ 0 w 2628900"/>
                <a:gd name="T1" fmla="*/ 0 h 5694045"/>
                <a:gd name="T2" fmla="*/ 2628900 w 2628900"/>
                <a:gd name="T3" fmla="*/ 5694045 h 5694045"/>
              </a:gdLst>
              <a:ahLst/>
              <a:cxnLst/>
              <a:rect l="T0" t="T1" r="T2" b="T3"/>
              <a:pathLst>
                <a:path w="2628900" h="5694045">
                  <a:moveTo>
                    <a:pt x="0" y="5693918"/>
                  </a:moveTo>
                  <a:lnTo>
                    <a:pt x="2628773" y="5693918"/>
                  </a:lnTo>
                  <a:lnTo>
                    <a:pt x="2628773" y="0"/>
                  </a:lnTo>
                  <a:lnTo>
                    <a:pt x="0" y="0"/>
                  </a:lnTo>
                  <a:lnTo>
                    <a:pt x="0" y="5693918"/>
                  </a:lnTo>
                  <a:close/>
                </a:path>
              </a:pathLst>
            </a:custGeom>
            <a:noFill/>
            <a:ln w="9525">
              <a:solidFill>
                <a:srgbClr val="4E67C7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9218" name="object 9"/>
          <p:cNvSpPr txBox="1">
            <a:spLocks noChangeArrowheads="1"/>
          </p:cNvSpPr>
          <p:nvPr/>
        </p:nvSpPr>
        <p:spPr bwMode="auto">
          <a:xfrm>
            <a:off x="1709739" y="755651"/>
            <a:ext cx="2657475" cy="56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1430" rIns="0" bIns="0">
            <a:spAutoFit/>
          </a:bodyPr>
          <a:lstStyle/>
          <a:p>
            <a:pPr marL="12700">
              <a:spcBef>
                <a:spcPts val="88"/>
              </a:spcBef>
            </a:pPr>
            <a:r>
              <a:rPr lang="ru-RU" sz="2800" b="1" dirty="0">
                <a:solidFill>
                  <a:srgbClr val="073B64"/>
                </a:solidFill>
              </a:rPr>
              <a:t>Эмоции </a:t>
            </a:r>
            <a:r>
              <a:rPr lang="ru-RU" sz="2800" dirty="0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– </a:t>
            </a:r>
            <a:r>
              <a:rPr lang="ru-RU" sz="2400" dirty="0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особый класс психических процессов и состояний, связанных с инстинктами,</a:t>
            </a:r>
            <a:endParaRPr lang="ru-RU" sz="2400" dirty="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12700"/>
            <a:r>
              <a:rPr lang="ru-RU" sz="2400" dirty="0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потребностями и мотивами, отражающих</a:t>
            </a:r>
            <a:endParaRPr lang="ru-RU" sz="2400" dirty="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12700"/>
            <a:r>
              <a:rPr lang="ru-RU" sz="2400" dirty="0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форм у </a:t>
            </a:r>
            <a:r>
              <a:rPr lang="ru-RU" sz="2400" dirty="0" err="1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непосредственн</a:t>
            </a:r>
            <a:r>
              <a:rPr lang="ru-RU" sz="2400" dirty="0">
                <a:solidFill>
                  <a:srgbClr val="073B64"/>
                </a:solidFill>
                <a:latin typeface="Microsoft Sans Serif" pitchFamily="34" charset="0"/>
                <a:cs typeface="Microsoft Sans Serif" pitchFamily="34" charset="0"/>
              </a:rPr>
              <a:t> ого переживания (радость, горе, страх и т.п.).</a:t>
            </a:r>
            <a:endParaRPr lang="ru-RU" sz="2400" dirty="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9219" name="object 10"/>
          <p:cNvGrpSpPr>
            <a:grpSpLocks/>
          </p:cNvGrpSpPr>
          <p:nvPr/>
        </p:nvGrpSpPr>
        <p:grpSpPr bwMode="auto">
          <a:xfrm>
            <a:off x="4222750" y="723901"/>
            <a:ext cx="6445250" cy="6062663"/>
            <a:chOff x="2699004" y="723582"/>
            <a:chExt cx="6445250" cy="6062980"/>
          </a:xfrm>
        </p:grpSpPr>
        <p:pic>
          <p:nvPicPr>
            <p:cNvPr id="9220" name="object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99004" y="1367026"/>
              <a:ext cx="6444996" cy="5419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1" name="object 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93822" y="1561960"/>
              <a:ext cx="6068187" cy="4832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2" name="object 13"/>
            <p:cNvSpPr>
              <a:spLocks noChangeArrowheads="1"/>
            </p:cNvSpPr>
            <p:nvPr/>
          </p:nvSpPr>
          <p:spPr bwMode="auto">
            <a:xfrm>
              <a:off x="2736342" y="731519"/>
              <a:ext cx="3420110" cy="594995"/>
            </a:xfrm>
            <a:custGeom>
              <a:avLst/>
              <a:gdLst>
                <a:gd name="T0" fmla="*/ 0 w 3420110"/>
                <a:gd name="T1" fmla="*/ 0 h 594994"/>
                <a:gd name="T2" fmla="*/ 3420110 w 3420110"/>
                <a:gd name="T3" fmla="*/ 594994 h 594994"/>
              </a:gdLst>
              <a:ahLst/>
              <a:cxnLst/>
              <a:rect l="T0" t="T1" r="T2" b="T3"/>
              <a:pathLst>
                <a:path w="3420110" h="594994">
                  <a:moveTo>
                    <a:pt x="2991104" y="0"/>
                  </a:moveTo>
                  <a:lnTo>
                    <a:pt x="0" y="0"/>
                  </a:lnTo>
                  <a:lnTo>
                    <a:pt x="0" y="217931"/>
                  </a:lnTo>
                  <a:lnTo>
                    <a:pt x="2991104" y="217931"/>
                  </a:lnTo>
                  <a:lnTo>
                    <a:pt x="2999866" y="219694"/>
                  </a:lnTo>
                  <a:lnTo>
                    <a:pt x="3007010" y="224504"/>
                  </a:lnTo>
                  <a:lnTo>
                    <a:pt x="3011820" y="231647"/>
                  </a:lnTo>
                  <a:lnTo>
                    <a:pt x="3013583" y="240410"/>
                  </a:lnTo>
                  <a:lnTo>
                    <a:pt x="3013583" y="297306"/>
                  </a:lnTo>
                  <a:lnTo>
                    <a:pt x="2825115" y="297306"/>
                  </a:lnTo>
                  <a:lnTo>
                    <a:pt x="3122548" y="594740"/>
                  </a:lnTo>
                  <a:lnTo>
                    <a:pt x="3419855" y="297306"/>
                  </a:lnTo>
                  <a:lnTo>
                    <a:pt x="3231515" y="297306"/>
                  </a:lnTo>
                  <a:lnTo>
                    <a:pt x="3231515" y="240410"/>
                  </a:lnTo>
                  <a:lnTo>
                    <a:pt x="3226628" y="191977"/>
                  </a:lnTo>
                  <a:lnTo>
                    <a:pt x="3212613" y="146857"/>
                  </a:lnTo>
                  <a:lnTo>
                    <a:pt x="3190440" y="106021"/>
                  </a:lnTo>
                  <a:lnTo>
                    <a:pt x="3161077" y="70437"/>
                  </a:lnTo>
                  <a:lnTo>
                    <a:pt x="3125493" y="41074"/>
                  </a:lnTo>
                  <a:lnTo>
                    <a:pt x="3084657" y="18901"/>
                  </a:lnTo>
                  <a:lnTo>
                    <a:pt x="3039537" y="4886"/>
                  </a:lnTo>
                  <a:lnTo>
                    <a:pt x="2991104" y="0"/>
                  </a:lnTo>
                  <a:close/>
                </a:path>
              </a:pathLst>
            </a:custGeom>
            <a:solidFill>
              <a:srgbClr val="DFF5EE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9223" name="object 14"/>
            <p:cNvSpPr>
              <a:spLocks noChangeArrowheads="1"/>
            </p:cNvSpPr>
            <p:nvPr/>
          </p:nvSpPr>
          <p:spPr bwMode="auto">
            <a:xfrm>
              <a:off x="2736342" y="731519"/>
              <a:ext cx="3420110" cy="594995"/>
            </a:xfrm>
            <a:custGeom>
              <a:avLst/>
              <a:gdLst>
                <a:gd name="T0" fmla="*/ 0 w 3420110"/>
                <a:gd name="T1" fmla="*/ 0 h 594994"/>
                <a:gd name="T2" fmla="*/ 3420110 w 3420110"/>
                <a:gd name="T3" fmla="*/ 594994 h 594994"/>
              </a:gdLst>
              <a:ahLst/>
              <a:cxnLst/>
              <a:rect l="T0" t="T1" r="T2" b="T3"/>
              <a:pathLst>
                <a:path w="3420110" h="594994">
                  <a:moveTo>
                    <a:pt x="0" y="0"/>
                  </a:moveTo>
                  <a:lnTo>
                    <a:pt x="2991104" y="0"/>
                  </a:lnTo>
                  <a:lnTo>
                    <a:pt x="3039537" y="4886"/>
                  </a:lnTo>
                  <a:lnTo>
                    <a:pt x="3084657" y="18901"/>
                  </a:lnTo>
                  <a:lnTo>
                    <a:pt x="3125493" y="41074"/>
                  </a:lnTo>
                  <a:lnTo>
                    <a:pt x="3161077" y="70437"/>
                  </a:lnTo>
                  <a:lnTo>
                    <a:pt x="3190440" y="106021"/>
                  </a:lnTo>
                  <a:lnTo>
                    <a:pt x="3212613" y="146857"/>
                  </a:lnTo>
                  <a:lnTo>
                    <a:pt x="3226628" y="191977"/>
                  </a:lnTo>
                  <a:lnTo>
                    <a:pt x="3231515" y="240410"/>
                  </a:lnTo>
                  <a:lnTo>
                    <a:pt x="3231515" y="297306"/>
                  </a:lnTo>
                  <a:lnTo>
                    <a:pt x="3419855" y="297306"/>
                  </a:lnTo>
                  <a:lnTo>
                    <a:pt x="3122548" y="594740"/>
                  </a:lnTo>
                  <a:lnTo>
                    <a:pt x="2825115" y="297306"/>
                  </a:lnTo>
                  <a:lnTo>
                    <a:pt x="3013583" y="297306"/>
                  </a:lnTo>
                  <a:lnTo>
                    <a:pt x="3013583" y="240410"/>
                  </a:lnTo>
                  <a:lnTo>
                    <a:pt x="3011820" y="231647"/>
                  </a:lnTo>
                  <a:lnTo>
                    <a:pt x="3007010" y="224504"/>
                  </a:lnTo>
                  <a:lnTo>
                    <a:pt x="2999866" y="219694"/>
                  </a:lnTo>
                  <a:lnTo>
                    <a:pt x="2991104" y="217931"/>
                  </a:lnTo>
                  <a:lnTo>
                    <a:pt x="0" y="2179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object 6"/>
          <p:cNvSpPr>
            <a:spLocks noChangeArrowheads="1"/>
          </p:cNvSpPr>
          <p:nvPr/>
        </p:nvSpPr>
        <p:spPr bwMode="auto">
          <a:xfrm>
            <a:off x="1524000" y="3667126"/>
            <a:ext cx="4865688" cy="3108325"/>
          </a:xfrm>
          <a:custGeom>
            <a:avLst/>
            <a:gdLst>
              <a:gd name="T0" fmla="*/ 0 w 4866005"/>
              <a:gd name="T1" fmla="*/ 0 h 3108959"/>
              <a:gd name="T2" fmla="*/ 4866005 w 4866005"/>
              <a:gd name="T3" fmla="*/ 3108959 h 3108959"/>
            </a:gdLst>
            <a:ahLst/>
            <a:cxnLst/>
            <a:rect l="T0" t="T1" r="T2" b="T3"/>
            <a:pathLst>
              <a:path w="4866005" h="3108959">
                <a:moveTo>
                  <a:pt x="4865497" y="0"/>
                </a:moveTo>
                <a:lnTo>
                  <a:pt x="0" y="0"/>
                </a:lnTo>
                <a:lnTo>
                  <a:pt x="0" y="3108579"/>
                </a:lnTo>
                <a:lnTo>
                  <a:pt x="4865497" y="3108579"/>
                </a:lnTo>
                <a:lnTo>
                  <a:pt x="4865497" y="0"/>
                </a:lnTo>
                <a:close/>
              </a:path>
            </a:pathLst>
          </a:custGeom>
          <a:solidFill>
            <a:srgbClr val="9EDFF8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ts val="300"/>
              </a:spcBef>
            </a:pPr>
            <a:r>
              <a:rPr lang="ru-RU" sz="2400" b="1" i="1"/>
              <a:t>Арт-терапия</a:t>
            </a:r>
            <a:endParaRPr lang="ru-RU" sz="2400" b="1"/>
          </a:p>
          <a:p>
            <a:endParaRPr lang="ru-RU" sz="2400" b="1"/>
          </a:p>
        </p:txBody>
      </p:sp>
      <p:sp>
        <p:nvSpPr>
          <p:cNvPr id="10242" name="object 7"/>
          <p:cNvSpPr txBox="1">
            <a:spLocks noChangeArrowheads="1"/>
          </p:cNvSpPr>
          <p:nvPr/>
        </p:nvSpPr>
        <p:spPr bwMode="auto">
          <a:xfrm>
            <a:off x="3536951" y="4117975"/>
            <a:ext cx="2771775" cy="13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 indent="276225">
              <a:spcBef>
                <a:spcPts val="100"/>
              </a:spcBef>
              <a:tabLst>
                <a:tab pos="2560638" algn="l"/>
              </a:tabLst>
            </a:pPr>
            <a:r>
              <a:rPr lang="ru-RU" sz="280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искусством)	– психокоррекции,</a:t>
            </a:r>
          </a:p>
        </p:txBody>
      </p:sp>
      <p:sp>
        <p:nvSpPr>
          <p:cNvPr id="10243" name="object 8"/>
          <p:cNvSpPr txBox="1">
            <a:spLocks noChangeArrowheads="1"/>
          </p:cNvSpPr>
          <p:nvPr/>
        </p:nvSpPr>
        <p:spPr bwMode="auto">
          <a:xfrm>
            <a:off x="2060575" y="4117976"/>
            <a:ext cx="14795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8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(терапия метод который</a:t>
            </a:r>
          </a:p>
        </p:txBody>
      </p:sp>
      <p:sp>
        <p:nvSpPr>
          <p:cNvPr id="10244" name="object 9"/>
          <p:cNvSpPr txBox="1">
            <a:spLocks noChangeArrowheads="1"/>
          </p:cNvSpPr>
          <p:nvPr/>
        </p:nvSpPr>
        <p:spPr bwMode="auto">
          <a:xfrm>
            <a:off x="3810001" y="4972051"/>
            <a:ext cx="2498725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algn="r">
              <a:spcBef>
                <a:spcPts val="100"/>
              </a:spcBef>
              <a:tabLst>
                <a:tab pos="1806575" algn="l"/>
              </a:tabLst>
            </a:pPr>
            <a:r>
              <a:rPr lang="ru-RU" sz="280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впервые	был</a:t>
            </a:r>
          </a:p>
          <a:p>
            <a:pPr algn="r">
              <a:tabLst>
                <a:tab pos="1806575" algn="l"/>
              </a:tabLst>
            </a:pPr>
            <a:r>
              <a:rPr lang="ru-RU" sz="280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арт-</a:t>
            </a:r>
          </a:p>
        </p:txBody>
      </p:sp>
      <p:sp>
        <p:nvSpPr>
          <p:cNvPr id="10245" name="object 10"/>
          <p:cNvSpPr txBox="1">
            <a:spLocks noChangeArrowheads="1"/>
          </p:cNvSpPr>
          <p:nvPr/>
        </p:nvSpPr>
        <p:spPr bwMode="auto">
          <a:xfrm>
            <a:off x="2060575" y="5399088"/>
            <a:ext cx="3195638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  <a:tabLst>
                <a:tab pos="2738438" algn="l"/>
              </a:tabLst>
            </a:pPr>
            <a:r>
              <a:rPr lang="ru-RU" sz="280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использован	в терапии А. Хиллом</a:t>
            </a:r>
          </a:p>
          <a:p>
            <a:pPr marL="12700">
              <a:tabLst>
                <a:tab pos="2738438" algn="l"/>
              </a:tabLst>
            </a:pPr>
            <a:r>
              <a:rPr lang="ru-RU" sz="280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в 1938 году.</a:t>
            </a:r>
          </a:p>
        </p:txBody>
      </p:sp>
      <p:sp>
        <p:nvSpPr>
          <p:cNvPr id="10246" name="object 11"/>
          <p:cNvSpPr>
            <a:spLocks noChangeArrowheads="1"/>
          </p:cNvSpPr>
          <p:nvPr/>
        </p:nvSpPr>
        <p:spPr bwMode="auto">
          <a:xfrm>
            <a:off x="4754563" y="1068388"/>
            <a:ext cx="5732462" cy="2678112"/>
          </a:xfrm>
          <a:custGeom>
            <a:avLst/>
            <a:gdLst>
              <a:gd name="T0" fmla="*/ 0 w 5731509"/>
              <a:gd name="T1" fmla="*/ 0 h 2677795"/>
              <a:gd name="T2" fmla="*/ 5731509 w 5731509"/>
              <a:gd name="T3" fmla="*/ 2677795 h 2677795"/>
            </a:gdLst>
            <a:ahLst/>
            <a:cxnLst/>
            <a:rect l="T0" t="T1" r="T2" b="T3"/>
            <a:pathLst>
              <a:path w="5731509" h="2677795">
                <a:moveTo>
                  <a:pt x="5731129" y="0"/>
                </a:moveTo>
                <a:lnTo>
                  <a:pt x="0" y="0"/>
                </a:lnTo>
                <a:lnTo>
                  <a:pt x="0" y="2677668"/>
                </a:lnTo>
                <a:lnTo>
                  <a:pt x="5731129" y="2677668"/>
                </a:lnTo>
                <a:lnTo>
                  <a:pt x="5731129" y="0"/>
                </a:lnTo>
                <a:close/>
              </a:path>
            </a:pathLst>
          </a:custGeom>
          <a:solidFill>
            <a:srgbClr val="8BC8F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47" name="object 12"/>
          <p:cNvSpPr txBox="1">
            <a:spLocks noChangeArrowheads="1"/>
          </p:cNvSpPr>
          <p:nvPr/>
        </p:nvSpPr>
        <p:spPr bwMode="auto">
          <a:xfrm>
            <a:off x="1674814" y="668338"/>
            <a:ext cx="8309619" cy="2764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2865" rIns="0" bIns="0">
            <a:spAutoFit/>
          </a:bodyPr>
          <a:lstStyle/>
          <a:p>
            <a:pPr marL="12700" algn="ctr">
              <a:spcBef>
                <a:spcPts val="500"/>
              </a:spcBef>
              <a:tabLst>
                <a:tab pos="3587750" algn="l"/>
              </a:tabLst>
            </a:pPr>
            <a:r>
              <a:rPr lang="ru-RU" sz="2000" b="1" i="1" dirty="0">
                <a:solidFill>
                  <a:srgbClr val="000000"/>
                </a:solidFill>
              </a:rPr>
              <a:t> </a:t>
            </a:r>
            <a:r>
              <a:rPr lang="ru-RU" sz="2800" b="1" i="1" dirty="0">
                <a:solidFill>
                  <a:srgbClr val="000000"/>
                </a:solidFill>
              </a:rPr>
              <a:t>Характеристика  арт-терапии как метода</a:t>
            </a:r>
            <a:r>
              <a:rPr lang="ru-RU" sz="2400" b="1" i="1" dirty="0">
                <a:solidFill>
                  <a:srgbClr val="000000"/>
                </a:solidFill>
              </a:rPr>
              <a:t> </a:t>
            </a:r>
            <a:endParaRPr lang="ru-RU" sz="2400" b="1" dirty="0">
              <a:solidFill>
                <a:srgbClr val="000000"/>
              </a:solidFill>
            </a:endParaRPr>
          </a:p>
          <a:p>
            <a:pPr marL="12700" algn="ctr">
              <a:spcBef>
                <a:spcPts val="550"/>
              </a:spcBef>
              <a:tabLst>
                <a:tab pos="3587750" algn="l"/>
              </a:tabLst>
            </a:pPr>
            <a:r>
              <a:rPr lang="ru-RU" sz="2400" b="1" u="sng" dirty="0">
                <a:solidFill>
                  <a:srgbClr val="000000"/>
                </a:solidFill>
              </a:rPr>
              <a:t>Арт-терапия</a:t>
            </a:r>
            <a:r>
              <a:rPr lang="ru-RU" sz="2400" b="1" dirty="0">
                <a:solidFill>
                  <a:srgbClr val="000000"/>
                </a:solidFill>
              </a:rPr>
              <a:t>  </a:t>
            </a:r>
            <a:r>
              <a:rPr lang="ru-RU" sz="28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(лат.  </a:t>
            </a:r>
            <a:r>
              <a:rPr lang="ru-RU" sz="2800" dirty="0" err="1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ars</a:t>
            </a:r>
            <a:r>
              <a:rPr lang="ru-RU" sz="28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 — искусство,  греч.  </a:t>
            </a:r>
            <a:r>
              <a:rPr lang="ru-RU" sz="2800" dirty="0" err="1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therapeia</a:t>
            </a:r>
            <a:r>
              <a:rPr lang="ru-RU" sz="28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 — коррекция)	представляет собой  методику  лечения  и развития     при     помощи художественного творчества</a:t>
            </a:r>
          </a:p>
          <a:p>
            <a:pPr marL="12700">
              <a:spcBef>
                <a:spcPts val="300"/>
              </a:spcBef>
              <a:tabLst>
                <a:tab pos="3587750" algn="l"/>
              </a:tabLst>
            </a:pP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3339" y="3716338"/>
            <a:ext cx="41052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5" name="object 2"/>
          <p:cNvGrpSpPr>
            <a:grpSpLocks/>
          </p:cNvGrpSpPr>
          <p:nvPr/>
        </p:nvGrpSpPr>
        <p:grpSpPr bwMode="auto">
          <a:xfrm>
            <a:off x="1517650" y="1"/>
            <a:ext cx="9156700" cy="601663"/>
            <a:chOff x="-6350" y="507"/>
            <a:chExt cx="9156700" cy="601345"/>
          </a:xfrm>
        </p:grpSpPr>
        <p:sp>
          <p:nvSpPr>
            <p:cNvPr id="11269" name="object 3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70" name="object 4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1271" name="object 5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9144000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1266" name="object 11"/>
          <p:cNvSpPr>
            <a:spLocks noGrp="1"/>
          </p:cNvSpPr>
          <p:nvPr>
            <p:ph type="title"/>
          </p:nvPr>
        </p:nvSpPr>
        <p:spPr>
          <a:xfrm>
            <a:off x="5016501" y="595314"/>
            <a:ext cx="5400675" cy="752129"/>
          </a:xfrm>
        </p:spPr>
        <p:txBody>
          <a:bodyPr vert="horz" wrap="square" lIns="0" tIns="1333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349250" eaLnBrk="1" hangingPunct="1">
              <a:spcBef>
                <a:spcPts val="100"/>
              </a:spcBef>
            </a:pPr>
            <a:r>
              <a:rPr lang="ru-RU">
                <a:latin typeface="Arial" charset="0"/>
                <a:cs typeface="Arial" charset="0"/>
              </a:rPr>
              <a:t>В каких случаях ребенку</a:t>
            </a:r>
            <a:br>
              <a:rPr lang="ru-RU">
                <a:latin typeface="Arial" charset="0"/>
                <a:cs typeface="Arial" charset="0"/>
              </a:rPr>
            </a:br>
            <a:r>
              <a:rPr lang="ru-RU">
                <a:latin typeface="Arial" charset="0"/>
                <a:cs typeface="Arial" charset="0"/>
              </a:rPr>
              <a:t>необходима арт-терапия</a:t>
            </a:r>
          </a:p>
        </p:txBody>
      </p:sp>
      <p:sp>
        <p:nvSpPr>
          <p:cNvPr id="11267" name="object 12"/>
          <p:cNvSpPr txBox="1">
            <a:spLocks noChangeArrowheads="1"/>
          </p:cNvSpPr>
          <p:nvPr/>
        </p:nvSpPr>
        <p:spPr bwMode="auto">
          <a:xfrm>
            <a:off x="4800600" y="1412876"/>
            <a:ext cx="5759896" cy="527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2700" rIns="0" bIns="0">
            <a:spAutoFit/>
          </a:bodyPr>
          <a:lstStyle/>
          <a:p>
            <a:pPr marL="12700" indent="673100" algn="just">
              <a:spcBef>
                <a:spcPts val="100"/>
              </a:spcBef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Арт-терапия  полезна  детям,  которые испытывают  сложности  с  адаптацией  к изменившимся условиям или имеют какие- либо нарушения развития.</a:t>
            </a:r>
          </a:p>
          <a:p>
            <a:pPr marL="12700" indent="673100" algn="just"/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К  показаниям  для  проведения  арт- терапии относят:</a:t>
            </a:r>
          </a:p>
          <a:p>
            <a:pPr marL="12700" indent="673100" algn="just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проявления     агрессии,     упрямства, негативизма и др.;</a:t>
            </a:r>
          </a:p>
          <a:p>
            <a:pPr marL="12700" indent="673100" algn="just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тревожность,     страхи,     навязчивые</a:t>
            </a:r>
          </a:p>
          <a:p>
            <a:pPr marL="12700" indent="673100" algn="just"/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состояния, нервные тики, заикание;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возбудимость, резкая смена настроения;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апатичность, медлительность;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задержка	психического	и	речевого</a:t>
            </a:r>
          </a:p>
          <a:p>
            <a:pPr marL="12700" indent="673100"/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развития;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трудности адаптации и социализации;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подготовка и адаптация к детскому саду;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смена места жительства;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застенчивость и неуверенность в себе;</a:t>
            </a:r>
          </a:p>
          <a:p>
            <a:pPr marL="12700" indent="673100">
              <a:buSzPct val="56000"/>
              <a:buFont typeface="Symbol" pitchFamily="18" charset="2"/>
              <a:buChar char=""/>
            </a:pPr>
            <a:r>
              <a:rPr lang="ru-RU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проблемы с поведением и послушанием и т.д.</a:t>
            </a:r>
          </a:p>
        </p:txBody>
      </p:sp>
      <p:pic>
        <p:nvPicPr>
          <p:cNvPr id="1126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44" y="549276"/>
            <a:ext cx="4464794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object 2"/>
          <p:cNvGrpSpPr>
            <a:grpSpLocks/>
          </p:cNvGrpSpPr>
          <p:nvPr/>
        </p:nvGrpSpPr>
        <p:grpSpPr bwMode="auto">
          <a:xfrm>
            <a:off x="1524000" y="1"/>
            <a:ext cx="9156700" cy="601663"/>
            <a:chOff x="-6350" y="507"/>
            <a:chExt cx="9156700" cy="601345"/>
          </a:xfrm>
        </p:grpSpPr>
        <p:sp>
          <p:nvSpPr>
            <p:cNvPr id="12296" name="object 3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297" name="object 4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2298" name="object 5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9144000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351089" y="706439"/>
            <a:ext cx="7489825" cy="1921039"/>
          </a:xfrm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algn="l" eaLnBrk="1" hangingPunct="1">
              <a:spcBef>
                <a:spcPts val="100"/>
              </a:spcBef>
              <a:tabLst>
                <a:tab pos="1803400" algn="l"/>
                <a:tab pos="2835275" algn="l"/>
              </a:tabLst>
            </a:pPr>
            <a:r>
              <a:rPr lang="ru-RU" u="sng">
                <a:solidFill>
                  <a:srgbClr val="181D34"/>
                </a:solidFill>
                <a:latin typeface="Arial" charset="0"/>
                <a:cs typeface="Arial" charset="0"/>
              </a:rPr>
              <a:t>Основная	цель	арт- терапии</a:t>
            </a:r>
            <a:r>
              <a:rPr lang="ru-RU" sz="2000">
                <a:solidFill>
                  <a:srgbClr val="181D34"/>
                </a:solidFill>
                <a:latin typeface="Arial" charset="0"/>
                <a:cs typeface="Arial" charset="0"/>
              </a:rPr>
              <a:t/>
            </a:r>
            <a:br>
              <a:rPr lang="ru-RU" sz="2000">
                <a:solidFill>
                  <a:srgbClr val="181D34"/>
                </a:solidFill>
                <a:latin typeface="Arial" charset="0"/>
                <a:cs typeface="Arial" charset="0"/>
              </a:rPr>
            </a:br>
            <a:r>
              <a:rPr lang="ru-RU" sz="2000">
                <a:solidFill>
                  <a:srgbClr val="181D34"/>
                </a:solidFill>
                <a:latin typeface="Arial" charset="0"/>
                <a:cs typeface="Arial" charset="0"/>
              </a:rPr>
              <a:t/>
            </a:r>
            <a:br>
              <a:rPr lang="ru-RU" sz="2000">
                <a:solidFill>
                  <a:srgbClr val="181D34"/>
                </a:solidFill>
                <a:latin typeface="Arial" charset="0"/>
                <a:cs typeface="Arial" charset="0"/>
              </a:rPr>
            </a:br>
            <a:r>
              <a:rPr lang="ru-RU" sz="2000">
                <a:solidFill>
                  <a:srgbClr val="181D34"/>
                </a:solidFill>
                <a:latin typeface="Arial" charset="0"/>
              </a:rPr>
              <a:t>состоит в гармонизации</a:t>
            </a:r>
            <a:r>
              <a:rPr lang="ru-RU" sz="20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000">
                <a:solidFill>
                  <a:srgbClr val="181D34"/>
                </a:solidFill>
                <a:latin typeface="Arial" charset="0"/>
              </a:rPr>
              <a:t>личности через развитие   способности   самовыражения  и самопознания.</a:t>
            </a:r>
            <a:r>
              <a:rPr lang="ru-RU" sz="4000">
                <a:solidFill>
                  <a:srgbClr val="000000"/>
                </a:solidFill>
                <a:latin typeface="Arial" charset="0"/>
              </a:rPr>
              <a:t/>
            </a:r>
            <a:br>
              <a:rPr lang="ru-RU" sz="4000">
                <a:solidFill>
                  <a:srgbClr val="000000"/>
                </a:solidFill>
                <a:latin typeface="Arial" charset="0"/>
              </a:rPr>
            </a:b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292" name="object 15"/>
          <p:cNvSpPr>
            <a:spLocks noChangeArrowheads="1"/>
          </p:cNvSpPr>
          <p:nvPr/>
        </p:nvSpPr>
        <p:spPr bwMode="auto">
          <a:xfrm>
            <a:off x="1847850" y="2274889"/>
            <a:ext cx="8591550" cy="4524375"/>
          </a:xfrm>
          <a:custGeom>
            <a:avLst/>
            <a:gdLst>
              <a:gd name="T0" fmla="*/ 0 w 8592185"/>
              <a:gd name="T1" fmla="*/ 0 h 4524375"/>
              <a:gd name="T2" fmla="*/ 8592185 w 8592185"/>
              <a:gd name="T3" fmla="*/ 4524375 h 4524375"/>
            </a:gdLst>
            <a:ahLst/>
            <a:cxnLst/>
            <a:rect l="T0" t="T1" r="T2" b="T3"/>
            <a:pathLst>
              <a:path w="8592185" h="4524375">
                <a:moveTo>
                  <a:pt x="8592185" y="0"/>
                </a:moveTo>
                <a:lnTo>
                  <a:pt x="0" y="0"/>
                </a:lnTo>
                <a:lnTo>
                  <a:pt x="0" y="4524375"/>
                </a:lnTo>
                <a:lnTo>
                  <a:pt x="8592185" y="4524375"/>
                </a:lnTo>
                <a:lnTo>
                  <a:pt x="8592185" y="0"/>
                </a:lnTo>
                <a:close/>
              </a:path>
            </a:pathLst>
          </a:custGeom>
          <a:solidFill>
            <a:srgbClr val="B4DCF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2293" name="object 16"/>
          <p:cNvSpPr txBox="1">
            <a:spLocks noChangeArrowheads="1"/>
          </p:cNvSpPr>
          <p:nvPr/>
        </p:nvSpPr>
        <p:spPr bwMode="auto">
          <a:xfrm>
            <a:off x="1927225" y="1557338"/>
            <a:ext cx="8489950" cy="423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2628900">
              <a:spcBef>
                <a:spcPts val="100"/>
              </a:spcBef>
              <a:tabLst>
                <a:tab pos="4160838" algn="l"/>
                <a:tab pos="4762500" algn="l"/>
              </a:tabLst>
            </a:pPr>
            <a:endParaRPr lang="ru-RU" sz="2000">
              <a:solidFill>
                <a:srgbClr val="000000"/>
              </a:solidFill>
              <a:cs typeface="Microsoft Sans Serif" pitchFamily="34" charset="0"/>
            </a:endParaRPr>
          </a:p>
          <a:p>
            <a:pPr marL="2628900">
              <a:spcBef>
                <a:spcPts val="1038"/>
              </a:spcBef>
              <a:tabLst>
                <a:tab pos="4160838" algn="l"/>
                <a:tab pos="4762500" algn="l"/>
              </a:tabLst>
            </a:pPr>
            <a:endParaRPr lang="ru-RU" sz="2000" b="1">
              <a:solidFill>
                <a:srgbClr val="181D34"/>
              </a:solidFill>
            </a:endParaRPr>
          </a:p>
          <a:p>
            <a:pPr marL="2628900">
              <a:spcBef>
                <a:spcPts val="1038"/>
              </a:spcBef>
              <a:tabLst>
                <a:tab pos="4160838" algn="l"/>
                <a:tab pos="4762500" algn="l"/>
              </a:tabLst>
            </a:pPr>
            <a:r>
              <a:rPr lang="ru-RU" sz="2000" b="1">
                <a:solidFill>
                  <a:srgbClr val="181D34"/>
                </a:solidFill>
              </a:rPr>
              <a:t>Задачи метода</a:t>
            </a:r>
            <a:endParaRPr lang="ru-RU" sz="2000">
              <a:solidFill>
                <a:srgbClr val="000000"/>
              </a:solidFill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</a:rPr>
              <a:t>помочь ребенку осознать проблему и выразить свои переживания,</a:t>
            </a:r>
            <a:endParaRPr lang="ru-RU">
              <a:solidFill>
                <a:srgbClr val="000000"/>
              </a:solidFill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  <a:cs typeface="Microsoft Sans Serif" pitchFamily="34" charset="0"/>
              </a:rPr>
              <a:t>повышать самооценку ребенка;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  <a:cs typeface="Microsoft Sans Serif" pitchFamily="34" charset="0"/>
              </a:rPr>
              <a:t>научить ребенка прорабатывать негативные эмоции;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  <a:cs typeface="Microsoft Sans Serif" pitchFamily="34" charset="0"/>
              </a:rPr>
              <a:t>способствовать	гармонизации	взаимоотношений ребенка с окружающими, членами семьи;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  <a:cs typeface="Microsoft Sans Serif" pitchFamily="34" charset="0"/>
              </a:rPr>
              <a:t>углубленная диагностика личности ребенка;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  <a:cs typeface="Microsoft Sans Serif" pitchFamily="34" charset="0"/>
              </a:rPr>
              <a:t>развивать	креативность	и	умение	нестандартно мыслить;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  <a:cs typeface="Microsoft Sans Serif" pitchFamily="34" charset="0"/>
              </a:rPr>
              <a:t>развивать речь;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2628900">
              <a:buFont typeface="Wingdings" pitchFamily="2" charset="2"/>
              <a:buChar char=""/>
              <a:tabLst>
                <a:tab pos="4160838" algn="l"/>
                <a:tab pos="4762500" algn="l"/>
              </a:tabLst>
            </a:pPr>
            <a:r>
              <a:rPr lang="ru-RU">
                <a:solidFill>
                  <a:srgbClr val="181D34"/>
                </a:solidFill>
                <a:cs typeface="Microsoft Sans Serif" pitchFamily="34" charset="0"/>
              </a:rPr>
              <a:t>формировать эстетический вкус.</a:t>
            </a:r>
          </a:p>
        </p:txBody>
      </p:sp>
      <p:pic>
        <p:nvPicPr>
          <p:cNvPr id="12294" name="Picture 10" descr="20240423_0919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16975" y="8551863"/>
            <a:ext cx="30607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1" descr="20240423_0919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32875" y="8767763"/>
            <a:ext cx="30607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352" y="2236720"/>
            <a:ext cx="3744415" cy="45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15480" y="116632"/>
            <a:ext cx="6734407" cy="444352"/>
          </a:xfrm>
        </p:spPr>
        <p:txBody>
          <a:bodyPr vert="horz" wrap="square" lIns="0" tIns="1333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algn="r" eaLnBrk="1" fontAlgn="auto" hangingPunct="1">
              <a:spcBef>
                <a:spcPts val="105"/>
              </a:spcBef>
              <a:spcAft>
                <a:spcPts val="0"/>
              </a:spcAft>
              <a:tabLst>
                <a:tab pos="1774189" algn="l"/>
                <a:tab pos="2115820" algn="l"/>
              </a:tabLst>
              <a:defRPr/>
            </a:pPr>
            <a:r>
              <a:rPr sz="2800" spc="-20" dirty="0"/>
              <a:t>Арт-</a:t>
            </a:r>
            <a:r>
              <a:rPr sz="2800" spc="-10" dirty="0"/>
              <a:t>терапия</a:t>
            </a:r>
            <a:r>
              <a:rPr sz="2800" dirty="0"/>
              <a:t>	</a:t>
            </a:r>
            <a:r>
              <a:rPr sz="2800" spc="-50" dirty="0"/>
              <a:t>–</a:t>
            </a:r>
            <a:r>
              <a:rPr sz="2800" dirty="0"/>
              <a:t>	</a:t>
            </a:r>
            <a:r>
              <a:rPr sz="2800" spc="-10" dirty="0"/>
              <a:t>упражнения</a:t>
            </a:r>
            <a:endParaRPr sz="2800" dirty="0"/>
          </a:p>
        </p:txBody>
      </p:sp>
      <p:sp>
        <p:nvSpPr>
          <p:cNvPr id="12" name="object 12"/>
          <p:cNvSpPr txBox="1"/>
          <p:nvPr/>
        </p:nvSpPr>
        <p:spPr>
          <a:xfrm>
            <a:off x="3835401" y="1238250"/>
            <a:ext cx="301625" cy="3302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2000" kern="0" spc="-25" dirty="0">
                <a:solidFill>
                  <a:sysClr val="windowText" lastClr="000000"/>
                </a:solidFill>
                <a:latin typeface="Microsoft Sans Serif"/>
                <a:cs typeface="Microsoft Sans Serif"/>
              </a:rPr>
              <a:t>со</a:t>
            </a:r>
            <a:endParaRPr sz="2000"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3318" name="object 13"/>
          <p:cNvSpPr txBox="1">
            <a:spLocks noChangeArrowheads="1"/>
          </p:cNvSpPr>
          <p:nvPr/>
        </p:nvSpPr>
        <p:spPr bwMode="auto">
          <a:xfrm>
            <a:off x="4627563" y="1238250"/>
            <a:ext cx="7429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algn="r">
              <a:spcBef>
                <a:spcPts val="100"/>
              </a:spcBef>
            </a:pPr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своим</a:t>
            </a:r>
          </a:p>
          <a:p>
            <a:pPr algn="r"/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«я»;</a:t>
            </a:r>
          </a:p>
        </p:txBody>
      </p:sp>
      <p:sp>
        <p:nvSpPr>
          <p:cNvPr id="13319" name="object 14"/>
          <p:cNvSpPr txBox="1">
            <a:spLocks noChangeArrowheads="1"/>
          </p:cNvSpPr>
          <p:nvPr/>
        </p:nvSpPr>
        <p:spPr bwMode="auto">
          <a:xfrm>
            <a:off x="695400" y="908720"/>
            <a:ext cx="3140000" cy="127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3335" rIns="0" bIns="0">
            <a:spAutoFit/>
          </a:bodyPr>
          <a:lstStyle/>
          <a:p>
            <a:pPr marL="100013">
              <a:spcBef>
                <a:spcPts val="100"/>
              </a:spcBef>
            </a:pPr>
            <a:r>
              <a:rPr lang="ru-RU" sz="2000" b="1" dirty="0">
                <a:solidFill>
                  <a:srgbClr val="000000"/>
                </a:solidFill>
              </a:rPr>
              <a:t>для детей – это:</a:t>
            </a:r>
            <a:endParaRPr lang="ru-RU" sz="2000" dirty="0">
              <a:solidFill>
                <a:srgbClr val="000000"/>
              </a:solidFill>
            </a:endParaRPr>
          </a:p>
          <a:p>
            <a:pPr marL="100013">
              <a:buFont typeface="Wingdings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знакомство внутренним формирование</a:t>
            </a:r>
          </a:p>
        </p:txBody>
      </p:sp>
      <p:sp>
        <p:nvSpPr>
          <p:cNvPr id="13320" name="object 15"/>
          <p:cNvSpPr txBox="1">
            <a:spLocks noChangeArrowheads="1"/>
          </p:cNvSpPr>
          <p:nvPr/>
        </p:nvSpPr>
        <p:spPr bwMode="auto">
          <a:xfrm>
            <a:off x="479377" y="2179638"/>
            <a:ext cx="5047074" cy="370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13335" rIns="0" bIns="0">
            <a:spAutoFit/>
          </a:bodyPr>
          <a:lstStyle/>
          <a:p>
            <a:pPr marL="355600">
              <a:spcBef>
                <a:spcPts val="100"/>
              </a:spcBef>
            </a:pPr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представления о себе, как о личности;</a:t>
            </a:r>
          </a:p>
          <a:p>
            <a:pPr marL="355600">
              <a:buFont typeface="Wingdings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создание	позитивного самовосприятия;</a:t>
            </a:r>
          </a:p>
          <a:p>
            <a:pPr marL="355600">
              <a:buFont typeface="Wingdings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обучение выражению своих чувств и эмоций;</a:t>
            </a:r>
          </a:p>
          <a:p>
            <a:pPr marL="355600">
              <a:buFont typeface="Wingdings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снятие</a:t>
            </a:r>
          </a:p>
          <a:p>
            <a:pPr marL="355600"/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психоэмоционального напряжения;</a:t>
            </a:r>
          </a:p>
          <a:p>
            <a:pPr marL="355600" algn="just">
              <a:buFont typeface="Wingdings" pitchFamily="2" charset="2"/>
              <a:buChar char=""/>
            </a:pPr>
            <a:r>
              <a:rPr lang="ru-RU" sz="2000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развитие мелкой моторики, коммуникативных  навыков, образного   мышления   и способностей  к  различным видам	творческой деятельности.</a:t>
            </a:r>
          </a:p>
        </p:txBody>
      </p:sp>
      <p:pic>
        <p:nvPicPr>
          <p:cNvPr id="13321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201" y="765175"/>
            <a:ext cx="6120431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4201" y="4076700"/>
            <a:ext cx="604842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object 7"/>
          <p:cNvGrpSpPr>
            <a:grpSpLocks/>
          </p:cNvGrpSpPr>
          <p:nvPr/>
        </p:nvGrpSpPr>
        <p:grpSpPr bwMode="auto">
          <a:xfrm>
            <a:off x="1631951" y="39688"/>
            <a:ext cx="8969375" cy="495300"/>
            <a:chOff x="107504" y="39738"/>
            <a:chExt cx="8970010" cy="495934"/>
          </a:xfrm>
        </p:grpSpPr>
        <p:pic>
          <p:nvPicPr>
            <p:cNvPr id="14364" name="object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66149" y="39738"/>
              <a:ext cx="511187" cy="495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5" name="object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504" y="116636"/>
              <a:ext cx="469709" cy="382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52776" y="649289"/>
            <a:ext cx="4714875" cy="452437"/>
          </a:xfrm>
        </p:spPr>
        <p:txBody>
          <a:bodyPr vert="horz" wrap="square" lIns="0" tIns="120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dirty="0"/>
              <a:t>По</a:t>
            </a:r>
            <a:r>
              <a:rPr sz="2800" spc="-100" dirty="0"/>
              <a:t> </a:t>
            </a:r>
            <a:r>
              <a:rPr sz="2800" spc="-25" dirty="0"/>
              <a:t>количеству</a:t>
            </a:r>
            <a:r>
              <a:rPr sz="2800" spc="-45" dirty="0"/>
              <a:t> </a:t>
            </a:r>
            <a:r>
              <a:rPr sz="2800" spc="-10" dirty="0"/>
              <a:t>участников</a:t>
            </a:r>
            <a:endParaRPr sz="2800"/>
          </a:p>
        </p:txBody>
      </p:sp>
      <p:grpSp>
        <p:nvGrpSpPr>
          <p:cNvPr id="14341" name="object 11"/>
          <p:cNvGrpSpPr>
            <a:grpSpLocks/>
          </p:cNvGrpSpPr>
          <p:nvPr/>
        </p:nvGrpSpPr>
        <p:grpSpPr bwMode="auto">
          <a:xfrm>
            <a:off x="1868489" y="781051"/>
            <a:ext cx="1095375" cy="1292225"/>
            <a:chOff x="344017" y="781240"/>
            <a:chExt cx="1096010" cy="1292225"/>
          </a:xfrm>
        </p:grpSpPr>
        <p:sp>
          <p:nvSpPr>
            <p:cNvPr id="14361" name="object 12"/>
            <p:cNvSpPr>
              <a:spLocks noChangeArrowheads="1"/>
            </p:cNvSpPr>
            <p:nvPr/>
          </p:nvSpPr>
          <p:spPr bwMode="auto">
            <a:xfrm>
              <a:off x="351955" y="1231772"/>
              <a:ext cx="1080135" cy="833755"/>
            </a:xfrm>
            <a:custGeom>
              <a:avLst/>
              <a:gdLst>
                <a:gd name="T0" fmla="*/ 0 w 1080135"/>
                <a:gd name="T1" fmla="*/ 0 h 833755"/>
                <a:gd name="T2" fmla="*/ 1080135 w 1080135"/>
                <a:gd name="T3" fmla="*/ 833755 h 833755"/>
              </a:gdLst>
              <a:ahLst/>
              <a:cxnLst/>
              <a:rect l="T0" t="T1" r="T2" b="T3"/>
              <a:pathLst>
                <a:path w="1080135" h="833755">
                  <a:moveTo>
                    <a:pt x="0" y="0"/>
                  </a:moveTo>
                  <a:lnTo>
                    <a:pt x="0" y="270128"/>
                  </a:lnTo>
                  <a:lnTo>
                    <a:pt x="2246" y="298774"/>
                  </a:lnTo>
                  <a:lnTo>
                    <a:pt x="19847" y="354767"/>
                  </a:lnTo>
                  <a:lnTo>
                    <a:pt x="54108" y="408596"/>
                  </a:lnTo>
                  <a:lnTo>
                    <a:pt x="104047" y="459740"/>
                  </a:lnTo>
                  <a:lnTo>
                    <a:pt x="134589" y="484141"/>
                  </a:lnTo>
                  <a:lnTo>
                    <a:pt x="168681" y="507676"/>
                  </a:lnTo>
                  <a:lnTo>
                    <a:pt x="206202" y="530279"/>
                  </a:lnTo>
                  <a:lnTo>
                    <a:pt x="247029" y="551884"/>
                  </a:lnTo>
                  <a:lnTo>
                    <a:pt x="291039" y="572427"/>
                  </a:lnTo>
                  <a:lnTo>
                    <a:pt x="338108" y="591842"/>
                  </a:lnTo>
                  <a:lnTo>
                    <a:pt x="388115" y="610065"/>
                  </a:lnTo>
                  <a:lnTo>
                    <a:pt x="440937" y="627030"/>
                  </a:lnTo>
                  <a:lnTo>
                    <a:pt x="496450" y="642672"/>
                  </a:lnTo>
                  <a:lnTo>
                    <a:pt x="554532" y="656925"/>
                  </a:lnTo>
                  <a:lnTo>
                    <a:pt x="615060" y="669725"/>
                  </a:lnTo>
                  <a:lnTo>
                    <a:pt x="677912" y="681007"/>
                  </a:lnTo>
                  <a:lnTo>
                    <a:pt x="742964" y="690705"/>
                  </a:lnTo>
                  <a:lnTo>
                    <a:pt x="810094" y="698753"/>
                  </a:lnTo>
                  <a:lnTo>
                    <a:pt x="810094" y="833754"/>
                  </a:lnTo>
                  <a:lnTo>
                    <a:pt x="1080096" y="577850"/>
                  </a:lnTo>
                  <a:lnTo>
                    <a:pt x="810094" y="293750"/>
                  </a:lnTo>
                  <a:lnTo>
                    <a:pt x="810094" y="428751"/>
                  </a:lnTo>
                  <a:lnTo>
                    <a:pt x="742964" y="420686"/>
                  </a:lnTo>
                  <a:lnTo>
                    <a:pt x="677912" y="410975"/>
                  </a:lnTo>
                  <a:lnTo>
                    <a:pt x="615060" y="399683"/>
                  </a:lnTo>
                  <a:lnTo>
                    <a:pt x="554532" y="386875"/>
                  </a:lnTo>
                  <a:lnTo>
                    <a:pt x="496450" y="372615"/>
                  </a:lnTo>
                  <a:lnTo>
                    <a:pt x="440937" y="356969"/>
                  </a:lnTo>
                  <a:lnTo>
                    <a:pt x="388115" y="340002"/>
                  </a:lnTo>
                  <a:lnTo>
                    <a:pt x="338108" y="321778"/>
                  </a:lnTo>
                  <a:lnTo>
                    <a:pt x="291039" y="302362"/>
                  </a:lnTo>
                  <a:lnTo>
                    <a:pt x="247029" y="281818"/>
                  </a:lnTo>
                  <a:lnTo>
                    <a:pt x="206202" y="260213"/>
                  </a:lnTo>
                  <a:lnTo>
                    <a:pt x="168681" y="237610"/>
                  </a:lnTo>
                  <a:lnTo>
                    <a:pt x="134589" y="214075"/>
                  </a:lnTo>
                  <a:lnTo>
                    <a:pt x="104047" y="189672"/>
                  </a:lnTo>
                  <a:lnTo>
                    <a:pt x="54108" y="138522"/>
                  </a:lnTo>
                  <a:lnTo>
                    <a:pt x="19847" y="84679"/>
                  </a:lnTo>
                  <a:lnTo>
                    <a:pt x="2246" y="28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F5F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362" name="object 13"/>
            <p:cNvSpPr>
              <a:spLocks noChangeArrowheads="1"/>
            </p:cNvSpPr>
            <p:nvPr/>
          </p:nvSpPr>
          <p:spPr bwMode="auto">
            <a:xfrm>
              <a:off x="351738" y="789177"/>
              <a:ext cx="1080770" cy="577850"/>
            </a:xfrm>
            <a:custGeom>
              <a:avLst/>
              <a:gdLst>
                <a:gd name="T0" fmla="*/ 0 w 1080770"/>
                <a:gd name="T1" fmla="*/ 0 h 577850"/>
                <a:gd name="T2" fmla="*/ 1080770 w 1080770"/>
                <a:gd name="T3" fmla="*/ 577850 h 577850"/>
              </a:gdLst>
              <a:ahLst/>
              <a:cxnLst/>
              <a:rect l="T0" t="T1" r="T2" b="T3"/>
              <a:pathLst>
                <a:path w="1080770" h="577850">
                  <a:moveTo>
                    <a:pt x="1080313" y="0"/>
                  </a:moveTo>
                  <a:lnTo>
                    <a:pt x="1032465" y="434"/>
                  </a:lnTo>
                  <a:lnTo>
                    <a:pt x="984765" y="1735"/>
                  </a:lnTo>
                  <a:lnTo>
                    <a:pt x="937282" y="3898"/>
                  </a:lnTo>
                  <a:lnTo>
                    <a:pt x="890087" y="6919"/>
                  </a:lnTo>
                  <a:lnTo>
                    <a:pt x="843251" y="10793"/>
                  </a:lnTo>
                  <a:lnTo>
                    <a:pt x="796845" y="15515"/>
                  </a:lnTo>
                  <a:lnTo>
                    <a:pt x="750938" y="21082"/>
                  </a:lnTo>
                  <a:lnTo>
                    <a:pt x="684003" y="30853"/>
                  </a:lnTo>
                  <a:lnTo>
                    <a:pt x="619609" y="42228"/>
                  </a:lnTo>
                  <a:lnTo>
                    <a:pt x="557847" y="55133"/>
                  </a:lnTo>
                  <a:lnTo>
                    <a:pt x="498811" y="69494"/>
                  </a:lnTo>
                  <a:lnTo>
                    <a:pt x="442591" y="85239"/>
                  </a:lnTo>
                  <a:lnTo>
                    <a:pt x="389281" y="102293"/>
                  </a:lnTo>
                  <a:lnTo>
                    <a:pt x="338972" y="120584"/>
                  </a:lnTo>
                  <a:lnTo>
                    <a:pt x="291756" y="140039"/>
                  </a:lnTo>
                  <a:lnTo>
                    <a:pt x="247726" y="160583"/>
                  </a:lnTo>
                  <a:lnTo>
                    <a:pt x="206974" y="182144"/>
                  </a:lnTo>
                  <a:lnTo>
                    <a:pt x="169592" y="204648"/>
                  </a:lnTo>
                  <a:lnTo>
                    <a:pt x="135672" y="228023"/>
                  </a:lnTo>
                  <a:lnTo>
                    <a:pt x="105306" y="252194"/>
                  </a:lnTo>
                  <a:lnTo>
                    <a:pt x="55605" y="302634"/>
                  </a:lnTo>
                  <a:lnTo>
                    <a:pt x="21226" y="355382"/>
                  </a:lnTo>
                  <a:lnTo>
                    <a:pt x="2907" y="409851"/>
                  </a:lnTo>
                  <a:lnTo>
                    <a:pt x="0" y="437548"/>
                  </a:lnTo>
                  <a:lnTo>
                    <a:pt x="1384" y="465455"/>
                  </a:lnTo>
                  <a:lnTo>
                    <a:pt x="7151" y="493500"/>
                  </a:lnTo>
                  <a:lnTo>
                    <a:pt x="17395" y="521608"/>
                  </a:lnTo>
                  <a:lnTo>
                    <a:pt x="32205" y="549707"/>
                  </a:lnTo>
                  <a:lnTo>
                    <a:pt x="51676" y="577723"/>
                  </a:lnTo>
                  <a:lnTo>
                    <a:pt x="72875" y="553087"/>
                  </a:lnTo>
                  <a:lnTo>
                    <a:pt x="97330" y="529221"/>
                  </a:lnTo>
                  <a:lnTo>
                    <a:pt x="155514" y="483942"/>
                  </a:lnTo>
                  <a:lnTo>
                    <a:pt x="188997" y="462603"/>
                  </a:lnTo>
                  <a:lnTo>
                    <a:pt x="225243" y="442180"/>
                  </a:lnTo>
                  <a:lnTo>
                    <a:pt x="264128" y="422709"/>
                  </a:lnTo>
                  <a:lnTo>
                    <a:pt x="305529" y="404228"/>
                  </a:lnTo>
                  <a:lnTo>
                    <a:pt x="349324" y="386774"/>
                  </a:lnTo>
                  <a:lnTo>
                    <a:pt x="395388" y="370383"/>
                  </a:lnTo>
                  <a:lnTo>
                    <a:pt x="443598" y="355092"/>
                  </a:lnTo>
                  <a:lnTo>
                    <a:pt x="493832" y="340937"/>
                  </a:lnTo>
                  <a:lnTo>
                    <a:pt x="545965" y="327956"/>
                  </a:lnTo>
                  <a:lnTo>
                    <a:pt x="599875" y="316185"/>
                  </a:lnTo>
                  <a:lnTo>
                    <a:pt x="655438" y="305661"/>
                  </a:lnTo>
                  <a:lnTo>
                    <a:pt x="712531" y="296421"/>
                  </a:lnTo>
                  <a:lnTo>
                    <a:pt x="771030" y="288502"/>
                  </a:lnTo>
                  <a:lnTo>
                    <a:pt x="830813" y="281940"/>
                  </a:lnTo>
                  <a:lnTo>
                    <a:pt x="891756" y="276772"/>
                  </a:lnTo>
                  <a:lnTo>
                    <a:pt x="953736" y="273035"/>
                  </a:lnTo>
                  <a:lnTo>
                    <a:pt x="1016629" y="270766"/>
                  </a:lnTo>
                  <a:lnTo>
                    <a:pt x="1080313" y="270001"/>
                  </a:lnTo>
                  <a:lnTo>
                    <a:pt x="1080313" y="0"/>
                  </a:lnTo>
                  <a:close/>
                </a:path>
              </a:pathLst>
            </a:custGeom>
            <a:solidFill>
              <a:srgbClr val="B3C5C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363" name="object 14"/>
            <p:cNvSpPr>
              <a:spLocks noChangeArrowheads="1"/>
            </p:cNvSpPr>
            <p:nvPr/>
          </p:nvSpPr>
          <p:spPr bwMode="auto">
            <a:xfrm>
              <a:off x="351955" y="789177"/>
              <a:ext cx="1080135" cy="1276350"/>
            </a:xfrm>
            <a:custGeom>
              <a:avLst/>
              <a:gdLst>
                <a:gd name="T0" fmla="*/ 0 w 1080135"/>
                <a:gd name="T1" fmla="*/ 0 h 1276350"/>
                <a:gd name="T2" fmla="*/ 1080135 w 1080135"/>
                <a:gd name="T3" fmla="*/ 1276350 h 1276350"/>
              </a:gdLst>
              <a:ahLst/>
              <a:cxnLst/>
              <a:rect l="T0" t="T1" r="T2" b="T3"/>
              <a:pathLst>
                <a:path w="1080135" h="1276350">
                  <a:moveTo>
                    <a:pt x="0" y="442595"/>
                  </a:moveTo>
                  <a:lnTo>
                    <a:pt x="8902" y="499504"/>
                  </a:lnTo>
                  <a:lnTo>
                    <a:pt x="34956" y="554499"/>
                  </a:lnTo>
                  <a:lnTo>
                    <a:pt x="77179" y="607061"/>
                  </a:lnTo>
                  <a:lnTo>
                    <a:pt x="134589" y="656670"/>
                  </a:lnTo>
                  <a:lnTo>
                    <a:pt x="168681" y="680205"/>
                  </a:lnTo>
                  <a:lnTo>
                    <a:pt x="206202" y="702808"/>
                  </a:lnTo>
                  <a:lnTo>
                    <a:pt x="247029" y="724413"/>
                  </a:lnTo>
                  <a:lnTo>
                    <a:pt x="291039" y="744957"/>
                  </a:lnTo>
                  <a:lnTo>
                    <a:pt x="338108" y="764373"/>
                  </a:lnTo>
                  <a:lnTo>
                    <a:pt x="388115" y="782597"/>
                  </a:lnTo>
                  <a:lnTo>
                    <a:pt x="440937" y="799564"/>
                  </a:lnTo>
                  <a:lnTo>
                    <a:pt x="496450" y="815210"/>
                  </a:lnTo>
                  <a:lnTo>
                    <a:pt x="554532" y="829470"/>
                  </a:lnTo>
                  <a:lnTo>
                    <a:pt x="615060" y="842278"/>
                  </a:lnTo>
                  <a:lnTo>
                    <a:pt x="677912" y="853570"/>
                  </a:lnTo>
                  <a:lnTo>
                    <a:pt x="742964" y="863281"/>
                  </a:lnTo>
                  <a:lnTo>
                    <a:pt x="810094" y="871347"/>
                  </a:lnTo>
                  <a:lnTo>
                    <a:pt x="810094" y="736346"/>
                  </a:lnTo>
                  <a:lnTo>
                    <a:pt x="1080096" y="1020445"/>
                  </a:lnTo>
                  <a:lnTo>
                    <a:pt x="810094" y="1276350"/>
                  </a:lnTo>
                  <a:lnTo>
                    <a:pt x="810094" y="1141349"/>
                  </a:lnTo>
                  <a:lnTo>
                    <a:pt x="742964" y="1133300"/>
                  </a:lnTo>
                  <a:lnTo>
                    <a:pt x="677912" y="1123602"/>
                  </a:lnTo>
                  <a:lnTo>
                    <a:pt x="615060" y="1112320"/>
                  </a:lnTo>
                  <a:lnTo>
                    <a:pt x="554532" y="1099520"/>
                  </a:lnTo>
                  <a:lnTo>
                    <a:pt x="496450" y="1085267"/>
                  </a:lnTo>
                  <a:lnTo>
                    <a:pt x="440937" y="1069625"/>
                  </a:lnTo>
                  <a:lnTo>
                    <a:pt x="388115" y="1052660"/>
                  </a:lnTo>
                  <a:lnTo>
                    <a:pt x="338108" y="1034437"/>
                  </a:lnTo>
                  <a:lnTo>
                    <a:pt x="291039" y="1015022"/>
                  </a:lnTo>
                  <a:lnTo>
                    <a:pt x="247029" y="994479"/>
                  </a:lnTo>
                  <a:lnTo>
                    <a:pt x="206202" y="972874"/>
                  </a:lnTo>
                  <a:lnTo>
                    <a:pt x="168681" y="950271"/>
                  </a:lnTo>
                  <a:lnTo>
                    <a:pt x="134589" y="926736"/>
                  </a:lnTo>
                  <a:lnTo>
                    <a:pt x="104047" y="902335"/>
                  </a:lnTo>
                  <a:lnTo>
                    <a:pt x="54108" y="851191"/>
                  </a:lnTo>
                  <a:lnTo>
                    <a:pt x="19847" y="797362"/>
                  </a:lnTo>
                  <a:lnTo>
                    <a:pt x="2246" y="741369"/>
                  </a:lnTo>
                  <a:lnTo>
                    <a:pt x="0" y="712724"/>
                  </a:lnTo>
                  <a:lnTo>
                    <a:pt x="0" y="442595"/>
                  </a:lnTo>
                  <a:lnTo>
                    <a:pt x="7809" y="389091"/>
                  </a:lnTo>
                  <a:lnTo>
                    <a:pt x="30636" y="337485"/>
                  </a:lnTo>
                  <a:lnTo>
                    <a:pt x="67575" y="288144"/>
                  </a:lnTo>
                  <a:lnTo>
                    <a:pt x="117723" y="241440"/>
                  </a:lnTo>
                  <a:lnTo>
                    <a:pt x="180176" y="197742"/>
                  </a:lnTo>
                  <a:lnTo>
                    <a:pt x="215734" y="177136"/>
                  </a:lnTo>
                  <a:lnTo>
                    <a:pt x="254030" y="157421"/>
                  </a:lnTo>
                  <a:lnTo>
                    <a:pt x="294949" y="138642"/>
                  </a:lnTo>
                  <a:lnTo>
                    <a:pt x="338380" y="120847"/>
                  </a:lnTo>
                  <a:lnTo>
                    <a:pt x="384210" y="104080"/>
                  </a:lnTo>
                  <a:lnTo>
                    <a:pt x="432324" y="88389"/>
                  </a:lnTo>
                  <a:lnTo>
                    <a:pt x="482611" y="73820"/>
                  </a:lnTo>
                  <a:lnTo>
                    <a:pt x="534957" y="60419"/>
                  </a:lnTo>
                  <a:lnTo>
                    <a:pt x="589250" y="48231"/>
                  </a:lnTo>
                  <a:lnTo>
                    <a:pt x="645376" y="37305"/>
                  </a:lnTo>
                  <a:lnTo>
                    <a:pt x="703222" y="27685"/>
                  </a:lnTo>
                  <a:lnTo>
                    <a:pt x="762675" y="19418"/>
                  </a:lnTo>
                  <a:lnTo>
                    <a:pt x="823623" y="12551"/>
                  </a:lnTo>
                  <a:lnTo>
                    <a:pt x="885951" y="7129"/>
                  </a:lnTo>
                  <a:lnTo>
                    <a:pt x="949549" y="3199"/>
                  </a:lnTo>
                  <a:lnTo>
                    <a:pt x="1014301" y="807"/>
                  </a:lnTo>
                  <a:lnTo>
                    <a:pt x="1080096" y="0"/>
                  </a:lnTo>
                  <a:lnTo>
                    <a:pt x="1080096" y="270001"/>
                  </a:lnTo>
                  <a:lnTo>
                    <a:pt x="1016413" y="270766"/>
                  </a:lnTo>
                  <a:lnTo>
                    <a:pt x="953520" y="273035"/>
                  </a:lnTo>
                  <a:lnTo>
                    <a:pt x="891540" y="276772"/>
                  </a:lnTo>
                  <a:lnTo>
                    <a:pt x="830597" y="281940"/>
                  </a:lnTo>
                  <a:lnTo>
                    <a:pt x="770814" y="288502"/>
                  </a:lnTo>
                  <a:lnTo>
                    <a:pt x="712314" y="296421"/>
                  </a:lnTo>
                  <a:lnTo>
                    <a:pt x="655222" y="305661"/>
                  </a:lnTo>
                  <a:lnTo>
                    <a:pt x="599659" y="316185"/>
                  </a:lnTo>
                  <a:lnTo>
                    <a:pt x="545749" y="327956"/>
                  </a:lnTo>
                  <a:lnTo>
                    <a:pt x="493615" y="340937"/>
                  </a:lnTo>
                  <a:lnTo>
                    <a:pt x="443382" y="355092"/>
                  </a:lnTo>
                  <a:lnTo>
                    <a:pt x="395171" y="370383"/>
                  </a:lnTo>
                  <a:lnTo>
                    <a:pt x="349107" y="386774"/>
                  </a:lnTo>
                  <a:lnTo>
                    <a:pt x="305313" y="404228"/>
                  </a:lnTo>
                  <a:lnTo>
                    <a:pt x="263912" y="422709"/>
                  </a:lnTo>
                  <a:lnTo>
                    <a:pt x="225026" y="442180"/>
                  </a:lnTo>
                  <a:lnTo>
                    <a:pt x="188781" y="462603"/>
                  </a:lnTo>
                  <a:lnTo>
                    <a:pt x="155298" y="483942"/>
                  </a:lnTo>
                  <a:lnTo>
                    <a:pt x="97113" y="529221"/>
                  </a:lnTo>
                  <a:lnTo>
                    <a:pt x="72659" y="553087"/>
                  </a:lnTo>
                  <a:lnTo>
                    <a:pt x="51460" y="577723"/>
                  </a:lnTo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4342" name="object 15"/>
          <p:cNvGrpSpPr>
            <a:grpSpLocks/>
          </p:cNvGrpSpPr>
          <p:nvPr/>
        </p:nvGrpSpPr>
        <p:grpSpPr bwMode="auto">
          <a:xfrm>
            <a:off x="8097839" y="819151"/>
            <a:ext cx="1095375" cy="1293813"/>
            <a:chOff x="6573964" y="819594"/>
            <a:chExt cx="1096010" cy="1292860"/>
          </a:xfrm>
        </p:grpSpPr>
        <p:sp>
          <p:nvSpPr>
            <p:cNvPr id="14358" name="object 16"/>
            <p:cNvSpPr>
              <a:spLocks noChangeArrowheads="1"/>
            </p:cNvSpPr>
            <p:nvPr/>
          </p:nvSpPr>
          <p:spPr bwMode="auto">
            <a:xfrm>
              <a:off x="6581902" y="1270254"/>
              <a:ext cx="1080135" cy="833755"/>
            </a:xfrm>
            <a:custGeom>
              <a:avLst/>
              <a:gdLst>
                <a:gd name="T0" fmla="*/ 0 w 1080134"/>
                <a:gd name="T1" fmla="*/ 0 h 833755"/>
                <a:gd name="T2" fmla="*/ 1080134 w 1080134"/>
                <a:gd name="T3" fmla="*/ 833755 h 833755"/>
              </a:gdLst>
              <a:ahLst/>
              <a:cxnLst/>
              <a:rect l="T0" t="T1" r="T2" b="T3"/>
              <a:pathLst>
                <a:path w="1080134" h="833755">
                  <a:moveTo>
                    <a:pt x="1080134" y="0"/>
                  </a:moveTo>
                  <a:lnTo>
                    <a:pt x="1071234" y="56909"/>
                  </a:lnTo>
                  <a:lnTo>
                    <a:pt x="1045185" y="111904"/>
                  </a:lnTo>
                  <a:lnTo>
                    <a:pt x="1002970" y="164466"/>
                  </a:lnTo>
                  <a:lnTo>
                    <a:pt x="945571" y="214075"/>
                  </a:lnTo>
                  <a:lnTo>
                    <a:pt x="911484" y="237610"/>
                  </a:lnTo>
                  <a:lnTo>
                    <a:pt x="873968" y="260213"/>
                  </a:lnTo>
                  <a:lnTo>
                    <a:pt x="833147" y="281818"/>
                  </a:lnTo>
                  <a:lnTo>
                    <a:pt x="789144" y="302362"/>
                  </a:lnTo>
                  <a:lnTo>
                    <a:pt x="742080" y="321778"/>
                  </a:lnTo>
                  <a:lnTo>
                    <a:pt x="692079" y="340002"/>
                  </a:lnTo>
                  <a:lnTo>
                    <a:pt x="639263" y="356969"/>
                  </a:lnTo>
                  <a:lnTo>
                    <a:pt x="583755" y="372615"/>
                  </a:lnTo>
                  <a:lnTo>
                    <a:pt x="525678" y="386875"/>
                  </a:lnTo>
                  <a:lnTo>
                    <a:pt x="465154" y="399683"/>
                  </a:lnTo>
                  <a:lnTo>
                    <a:pt x="402306" y="410975"/>
                  </a:lnTo>
                  <a:lnTo>
                    <a:pt x="337256" y="420686"/>
                  </a:lnTo>
                  <a:lnTo>
                    <a:pt x="270128" y="428751"/>
                  </a:lnTo>
                  <a:lnTo>
                    <a:pt x="270128" y="293624"/>
                  </a:lnTo>
                  <a:lnTo>
                    <a:pt x="0" y="577723"/>
                  </a:lnTo>
                  <a:lnTo>
                    <a:pt x="270128" y="833755"/>
                  </a:lnTo>
                  <a:lnTo>
                    <a:pt x="270128" y="698754"/>
                  </a:lnTo>
                  <a:lnTo>
                    <a:pt x="337256" y="690688"/>
                  </a:lnTo>
                  <a:lnTo>
                    <a:pt x="402306" y="680977"/>
                  </a:lnTo>
                  <a:lnTo>
                    <a:pt x="465154" y="669685"/>
                  </a:lnTo>
                  <a:lnTo>
                    <a:pt x="525678" y="656877"/>
                  </a:lnTo>
                  <a:lnTo>
                    <a:pt x="583755" y="642617"/>
                  </a:lnTo>
                  <a:lnTo>
                    <a:pt x="639263" y="626971"/>
                  </a:lnTo>
                  <a:lnTo>
                    <a:pt x="692079" y="610004"/>
                  </a:lnTo>
                  <a:lnTo>
                    <a:pt x="742080" y="591780"/>
                  </a:lnTo>
                  <a:lnTo>
                    <a:pt x="789144" y="572364"/>
                  </a:lnTo>
                  <a:lnTo>
                    <a:pt x="833147" y="551820"/>
                  </a:lnTo>
                  <a:lnTo>
                    <a:pt x="873968" y="530215"/>
                  </a:lnTo>
                  <a:lnTo>
                    <a:pt x="911484" y="507612"/>
                  </a:lnTo>
                  <a:lnTo>
                    <a:pt x="945571" y="484077"/>
                  </a:lnTo>
                  <a:lnTo>
                    <a:pt x="976107" y="459674"/>
                  </a:lnTo>
                  <a:lnTo>
                    <a:pt x="1026037" y="408524"/>
                  </a:lnTo>
                  <a:lnTo>
                    <a:pt x="1060291" y="354681"/>
                  </a:lnTo>
                  <a:lnTo>
                    <a:pt x="1077889" y="298663"/>
                  </a:lnTo>
                  <a:lnTo>
                    <a:pt x="1080134" y="270001"/>
                  </a:lnTo>
                  <a:lnTo>
                    <a:pt x="1080134" y="0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359" name="object 17"/>
            <p:cNvSpPr>
              <a:spLocks noChangeArrowheads="1"/>
            </p:cNvSpPr>
            <p:nvPr/>
          </p:nvSpPr>
          <p:spPr bwMode="auto">
            <a:xfrm>
              <a:off x="6581902" y="827532"/>
              <a:ext cx="1080770" cy="577850"/>
            </a:xfrm>
            <a:custGeom>
              <a:avLst/>
              <a:gdLst>
                <a:gd name="T0" fmla="*/ 0 w 1080770"/>
                <a:gd name="T1" fmla="*/ 0 h 577850"/>
                <a:gd name="T2" fmla="*/ 1080770 w 1080770"/>
                <a:gd name="T3" fmla="*/ 577850 h 577850"/>
              </a:gdLst>
              <a:ahLst/>
              <a:cxnLst/>
              <a:rect l="T0" t="T1" r="T2" b="T3"/>
              <a:pathLst>
                <a:path w="1080770" h="577850">
                  <a:moveTo>
                    <a:pt x="0" y="0"/>
                  </a:moveTo>
                  <a:lnTo>
                    <a:pt x="0" y="270128"/>
                  </a:lnTo>
                  <a:lnTo>
                    <a:pt x="63688" y="270893"/>
                  </a:lnTo>
                  <a:lnTo>
                    <a:pt x="126585" y="273162"/>
                  </a:lnTo>
                  <a:lnTo>
                    <a:pt x="188569" y="276899"/>
                  </a:lnTo>
                  <a:lnTo>
                    <a:pt x="249515" y="282066"/>
                  </a:lnTo>
                  <a:lnTo>
                    <a:pt x="309301" y="288627"/>
                  </a:lnTo>
                  <a:lnTo>
                    <a:pt x="367803" y="296545"/>
                  </a:lnTo>
                  <a:lnTo>
                    <a:pt x="424899" y="305784"/>
                  </a:lnTo>
                  <a:lnTo>
                    <a:pt x="480464" y="316306"/>
                  </a:lnTo>
                  <a:lnTo>
                    <a:pt x="534375" y="328074"/>
                  </a:lnTo>
                  <a:lnTo>
                    <a:pt x="586510" y="341052"/>
                  </a:lnTo>
                  <a:lnTo>
                    <a:pt x="636746" y="355203"/>
                  </a:lnTo>
                  <a:lnTo>
                    <a:pt x="684958" y="370489"/>
                  </a:lnTo>
                  <a:lnTo>
                    <a:pt x="731024" y="386875"/>
                  </a:lnTo>
                  <a:lnTo>
                    <a:pt x="774820" y="404323"/>
                  </a:lnTo>
                  <a:lnTo>
                    <a:pt x="816224" y="422796"/>
                  </a:lnTo>
                  <a:lnTo>
                    <a:pt x="855111" y="442258"/>
                  </a:lnTo>
                  <a:lnTo>
                    <a:pt x="891360" y="462671"/>
                  </a:lnTo>
                  <a:lnTo>
                    <a:pt x="924845" y="483999"/>
                  </a:lnTo>
                  <a:lnTo>
                    <a:pt x="983037" y="529252"/>
                  </a:lnTo>
                  <a:lnTo>
                    <a:pt x="1028700" y="577722"/>
                  </a:lnTo>
                  <a:lnTo>
                    <a:pt x="1048178" y="549721"/>
                  </a:lnTo>
                  <a:lnTo>
                    <a:pt x="1062995" y="521636"/>
                  </a:lnTo>
                  <a:lnTo>
                    <a:pt x="1073245" y="493540"/>
                  </a:lnTo>
                  <a:lnTo>
                    <a:pt x="1079018" y="465506"/>
                  </a:lnTo>
                  <a:lnTo>
                    <a:pt x="1080408" y="437609"/>
                  </a:lnTo>
                  <a:lnTo>
                    <a:pt x="1077505" y="409921"/>
                  </a:lnTo>
                  <a:lnTo>
                    <a:pt x="1059194" y="355465"/>
                  </a:lnTo>
                  <a:lnTo>
                    <a:pt x="1024820" y="302726"/>
                  </a:lnTo>
                  <a:lnTo>
                    <a:pt x="975122" y="252289"/>
                  </a:lnTo>
                  <a:lnTo>
                    <a:pt x="944756" y="228118"/>
                  </a:lnTo>
                  <a:lnTo>
                    <a:pt x="910836" y="204742"/>
                  </a:lnTo>
                  <a:lnTo>
                    <a:pt x="873453" y="182235"/>
                  </a:lnTo>
                  <a:lnTo>
                    <a:pt x="832699" y="160671"/>
                  </a:lnTo>
                  <a:lnTo>
                    <a:pt x="788667" y="140121"/>
                  </a:lnTo>
                  <a:lnTo>
                    <a:pt x="741448" y="120661"/>
                  </a:lnTo>
                  <a:lnTo>
                    <a:pt x="691135" y="102363"/>
                  </a:lnTo>
                  <a:lnTo>
                    <a:pt x="637820" y="85300"/>
                  </a:lnTo>
                  <a:lnTo>
                    <a:pt x="581595" y="69546"/>
                  </a:lnTo>
                  <a:lnTo>
                    <a:pt x="522552" y="55173"/>
                  </a:lnTo>
                  <a:lnTo>
                    <a:pt x="460783" y="42256"/>
                  </a:lnTo>
                  <a:lnTo>
                    <a:pt x="396381" y="30868"/>
                  </a:lnTo>
                  <a:lnTo>
                    <a:pt x="329438" y="21081"/>
                  </a:lnTo>
                  <a:lnTo>
                    <a:pt x="283550" y="15515"/>
                  </a:lnTo>
                  <a:lnTo>
                    <a:pt x="237156" y="10793"/>
                  </a:lnTo>
                  <a:lnTo>
                    <a:pt x="190325" y="6919"/>
                  </a:lnTo>
                  <a:lnTo>
                    <a:pt x="143124" y="3898"/>
                  </a:lnTo>
                  <a:lnTo>
                    <a:pt x="95624" y="1735"/>
                  </a:lnTo>
                  <a:lnTo>
                    <a:pt x="47893" y="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52A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360" name="object 18"/>
            <p:cNvSpPr>
              <a:spLocks noChangeArrowheads="1"/>
            </p:cNvSpPr>
            <p:nvPr/>
          </p:nvSpPr>
          <p:spPr bwMode="auto">
            <a:xfrm>
              <a:off x="6581902" y="827532"/>
              <a:ext cx="1080135" cy="1276985"/>
            </a:xfrm>
            <a:custGeom>
              <a:avLst/>
              <a:gdLst>
                <a:gd name="T0" fmla="*/ 0 w 1080134"/>
                <a:gd name="T1" fmla="*/ 0 h 1276985"/>
                <a:gd name="T2" fmla="*/ 1080134 w 1080134"/>
                <a:gd name="T3" fmla="*/ 1276985 h 1276985"/>
              </a:gdLst>
              <a:ahLst/>
              <a:cxnLst/>
              <a:rect l="T0" t="T1" r="T2" b="T3"/>
              <a:pathLst>
                <a:path w="1080134" h="1276985">
                  <a:moveTo>
                    <a:pt x="1080134" y="442721"/>
                  </a:moveTo>
                  <a:lnTo>
                    <a:pt x="1071234" y="499631"/>
                  </a:lnTo>
                  <a:lnTo>
                    <a:pt x="1045185" y="554626"/>
                  </a:lnTo>
                  <a:lnTo>
                    <a:pt x="1002970" y="607188"/>
                  </a:lnTo>
                  <a:lnTo>
                    <a:pt x="945571" y="656797"/>
                  </a:lnTo>
                  <a:lnTo>
                    <a:pt x="911484" y="680332"/>
                  </a:lnTo>
                  <a:lnTo>
                    <a:pt x="873968" y="702935"/>
                  </a:lnTo>
                  <a:lnTo>
                    <a:pt x="833147" y="724540"/>
                  </a:lnTo>
                  <a:lnTo>
                    <a:pt x="789144" y="745084"/>
                  </a:lnTo>
                  <a:lnTo>
                    <a:pt x="742080" y="764500"/>
                  </a:lnTo>
                  <a:lnTo>
                    <a:pt x="692079" y="782724"/>
                  </a:lnTo>
                  <a:lnTo>
                    <a:pt x="639263" y="799691"/>
                  </a:lnTo>
                  <a:lnTo>
                    <a:pt x="583755" y="815337"/>
                  </a:lnTo>
                  <a:lnTo>
                    <a:pt x="525678" y="829597"/>
                  </a:lnTo>
                  <a:lnTo>
                    <a:pt x="465154" y="842405"/>
                  </a:lnTo>
                  <a:lnTo>
                    <a:pt x="402306" y="853697"/>
                  </a:lnTo>
                  <a:lnTo>
                    <a:pt x="337256" y="863408"/>
                  </a:lnTo>
                  <a:lnTo>
                    <a:pt x="270128" y="871473"/>
                  </a:lnTo>
                  <a:lnTo>
                    <a:pt x="270128" y="736345"/>
                  </a:lnTo>
                  <a:lnTo>
                    <a:pt x="0" y="1020444"/>
                  </a:lnTo>
                  <a:lnTo>
                    <a:pt x="270128" y="1276477"/>
                  </a:lnTo>
                  <a:lnTo>
                    <a:pt x="270128" y="1141476"/>
                  </a:lnTo>
                  <a:lnTo>
                    <a:pt x="337256" y="1133410"/>
                  </a:lnTo>
                  <a:lnTo>
                    <a:pt x="402306" y="1123699"/>
                  </a:lnTo>
                  <a:lnTo>
                    <a:pt x="465154" y="1112407"/>
                  </a:lnTo>
                  <a:lnTo>
                    <a:pt x="525678" y="1099599"/>
                  </a:lnTo>
                  <a:lnTo>
                    <a:pt x="583755" y="1085339"/>
                  </a:lnTo>
                  <a:lnTo>
                    <a:pt x="639263" y="1069693"/>
                  </a:lnTo>
                  <a:lnTo>
                    <a:pt x="692079" y="1052726"/>
                  </a:lnTo>
                  <a:lnTo>
                    <a:pt x="742080" y="1034502"/>
                  </a:lnTo>
                  <a:lnTo>
                    <a:pt x="789144" y="1015086"/>
                  </a:lnTo>
                  <a:lnTo>
                    <a:pt x="833147" y="994542"/>
                  </a:lnTo>
                  <a:lnTo>
                    <a:pt x="873968" y="972937"/>
                  </a:lnTo>
                  <a:lnTo>
                    <a:pt x="911484" y="950334"/>
                  </a:lnTo>
                  <a:lnTo>
                    <a:pt x="945571" y="926799"/>
                  </a:lnTo>
                  <a:lnTo>
                    <a:pt x="976107" y="902396"/>
                  </a:lnTo>
                  <a:lnTo>
                    <a:pt x="1026037" y="851246"/>
                  </a:lnTo>
                  <a:lnTo>
                    <a:pt x="1060291" y="797403"/>
                  </a:lnTo>
                  <a:lnTo>
                    <a:pt x="1077889" y="741385"/>
                  </a:lnTo>
                  <a:lnTo>
                    <a:pt x="1080134" y="712723"/>
                  </a:lnTo>
                  <a:lnTo>
                    <a:pt x="1080134" y="442721"/>
                  </a:lnTo>
                  <a:lnTo>
                    <a:pt x="1072326" y="389216"/>
                  </a:lnTo>
                  <a:lnTo>
                    <a:pt x="1049504" y="337604"/>
                  </a:lnTo>
                  <a:lnTo>
                    <a:pt x="1012571" y="288255"/>
                  </a:lnTo>
                  <a:lnTo>
                    <a:pt x="962429" y="241540"/>
                  </a:lnTo>
                  <a:lnTo>
                    <a:pt x="899983" y="197830"/>
                  </a:lnTo>
                  <a:lnTo>
                    <a:pt x="864427" y="177217"/>
                  </a:lnTo>
                  <a:lnTo>
                    <a:pt x="826135" y="157495"/>
                  </a:lnTo>
                  <a:lnTo>
                    <a:pt x="785217" y="138710"/>
                  </a:lnTo>
                  <a:lnTo>
                    <a:pt x="741788" y="120907"/>
                  </a:lnTo>
                  <a:lnTo>
                    <a:pt x="695960" y="104133"/>
                  </a:lnTo>
                  <a:lnTo>
                    <a:pt x="647845" y="88435"/>
                  </a:lnTo>
                  <a:lnTo>
                    <a:pt x="597558" y="73859"/>
                  </a:lnTo>
                  <a:lnTo>
                    <a:pt x="545211" y="60451"/>
                  </a:lnTo>
                  <a:lnTo>
                    <a:pt x="490916" y="48258"/>
                  </a:lnTo>
                  <a:lnTo>
                    <a:pt x="434786" y="37326"/>
                  </a:lnTo>
                  <a:lnTo>
                    <a:pt x="376936" y="27701"/>
                  </a:lnTo>
                  <a:lnTo>
                    <a:pt x="317476" y="19430"/>
                  </a:lnTo>
                  <a:lnTo>
                    <a:pt x="256521" y="12559"/>
                  </a:lnTo>
                  <a:lnTo>
                    <a:pt x="194182" y="7133"/>
                  </a:lnTo>
                  <a:lnTo>
                    <a:pt x="130574" y="3201"/>
                  </a:lnTo>
                  <a:lnTo>
                    <a:pt x="65809" y="808"/>
                  </a:lnTo>
                  <a:lnTo>
                    <a:pt x="0" y="0"/>
                  </a:lnTo>
                  <a:lnTo>
                    <a:pt x="0" y="270128"/>
                  </a:lnTo>
                  <a:lnTo>
                    <a:pt x="63688" y="270893"/>
                  </a:lnTo>
                  <a:lnTo>
                    <a:pt x="126585" y="273162"/>
                  </a:lnTo>
                  <a:lnTo>
                    <a:pt x="188569" y="276899"/>
                  </a:lnTo>
                  <a:lnTo>
                    <a:pt x="249515" y="282066"/>
                  </a:lnTo>
                  <a:lnTo>
                    <a:pt x="309301" y="288627"/>
                  </a:lnTo>
                  <a:lnTo>
                    <a:pt x="367803" y="296545"/>
                  </a:lnTo>
                  <a:lnTo>
                    <a:pt x="424899" y="305784"/>
                  </a:lnTo>
                  <a:lnTo>
                    <a:pt x="480464" y="316306"/>
                  </a:lnTo>
                  <a:lnTo>
                    <a:pt x="534375" y="328074"/>
                  </a:lnTo>
                  <a:lnTo>
                    <a:pt x="586510" y="341052"/>
                  </a:lnTo>
                  <a:lnTo>
                    <a:pt x="636746" y="355203"/>
                  </a:lnTo>
                  <a:lnTo>
                    <a:pt x="684958" y="370489"/>
                  </a:lnTo>
                  <a:lnTo>
                    <a:pt x="731024" y="386875"/>
                  </a:lnTo>
                  <a:lnTo>
                    <a:pt x="774820" y="404323"/>
                  </a:lnTo>
                  <a:lnTo>
                    <a:pt x="816224" y="422796"/>
                  </a:lnTo>
                  <a:lnTo>
                    <a:pt x="855111" y="442258"/>
                  </a:lnTo>
                  <a:lnTo>
                    <a:pt x="891360" y="462671"/>
                  </a:lnTo>
                  <a:lnTo>
                    <a:pt x="924845" y="483999"/>
                  </a:lnTo>
                  <a:lnTo>
                    <a:pt x="983037" y="529252"/>
                  </a:lnTo>
                  <a:lnTo>
                    <a:pt x="1007496" y="553104"/>
                  </a:lnTo>
                  <a:lnTo>
                    <a:pt x="1028700" y="577722"/>
                  </a:lnTo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4343" name="object 19"/>
          <p:cNvSpPr txBox="1">
            <a:spLocks noChangeArrowheads="1"/>
          </p:cNvSpPr>
          <p:nvPr/>
        </p:nvSpPr>
        <p:spPr bwMode="auto">
          <a:xfrm>
            <a:off x="2952750" y="1401763"/>
            <a:ext cx="2611438" cy="777136"/>
          </a:xfrm>
          <a:prstGeom prst="rect">
            <a:avLst/>
          </a:prstGeom>
          <a:solidFill>
            <a:srgbClr val="DFF5FC"/>
          </a:solidFill>
          <a:ln w="9525">
            <a:solidFill>
              <a:srgbClr val="0F1222"/>
            </a:solidFill>
            <a:miter lim="800000"/>
            <a:headEnd/>
            <a:tailEnd/>
          </a:ln>
        </p:spPr>
        <p:txBody>
          <a:bodyPr lIns="0" tIns="38100" rIns="0" bIns="0">
            <a:spAutoFit/>
          </a:bodyPr>
          <a:lstStyle/>
          <a:p>
            <a:pPr marL="774700" indent="-669925">
              <a:spcBef>
                <a:spcPts val="300"/>
              </a:spcBef>
            </a:pPr>
            <a:r>
              <a:rPr lang="ru-RU" sz="240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>Индивидуальная терапия</a:t>
            </a:r>
          </a:p>
        </p:txBody>
      </p:sp>
      <p:sp>
        <p:nvSpPr>
          <p:cNvPr id="14344" name="object 20"/>
          <p:cNvSpPr txBox="1">
            <a:spLocks noChangeArrowheads="1"/>
          </p:cNvSpPr>
          <p:nvPr/>
        </p:nvSpPr>
        <p:spPr bwMode="auto">
          <a:xfrm>
            <a:off x="5716589" y="1404938"/>
            <a:ext cx="2236787" cy="777136"/>
          </a:xfrm>
          <a:prstGeom prst="rect">
            <a:avLst/>
          </a:prstGeom>
          <a:solidFill>
            <a:srgbClr val="30479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0" tIns="38100" rIns="0" bIns="0">
            <a:spAutoFit/>
          </a:bodyPr>
          <a:lstStyle/>
          <a:p>
            <a:pPr marL="587375" indent="-196850">
              <a:spcBef>
                <a:spcPts val="300"/>
              </a:spcBef>
            </a:pPr>
            <a:r>
              <a:rPr lang="ru-RU" sz="2400">
                <a:solidFill>
                  <a:srgbClr val="FFFFFF"/>
                </a:solidFill>
                <a:latin typeface="Microsoft Sans Serif" pitchFamily="34" charset="0"/>
                <a:cs typeface="Microsoft Sans Serif" pitchFamily="34" charset="0"/>
              </a:rPr>
              <a:t>Групповая терапия</a:t>
            </a:r>
            <a:endParaRPr lang="ru-RU" sz="240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grpSp>
        <p:nvGrpSpPr>
          <p:cNvPr id="14345" name="object 21"/>
          <p:cNvGrpSpPr>
            <a:grpSpLocks/>
          </p:cNvGrpSpPr>
          <p:nvPr/>
        </p:nvGrpSpPr>
        <p:grpSpPr bwMode="auto">
          <a:xfrm>
            <a:off x="3427413" y="2220914"/>
            <a:ext cx="519112" cy="338137"/>
            <a:chOff x="1903158" y="2221420"/>
            <a:chExt cx="520065" cy="337185"/>
          </a:xfrm>
        </p:grpSpPr>
        <p:sp>
          <p:nvSpPr>
            <p:cNvPr id="14356" name="object 22"/>
            <p:cNvSpPr>
              <a:spLocks noChangeArrowheads="1"/>
            </p:cNvSpPr>
            <p:nvPr/>
          </p:nvSpPr>
          <p:spPr bwMode="auto">
            <a:xfrm>
              <a:off x="1911095" y="2229357"/>
              <a:ext cx="504190" cy="321310"/>
            </a:xfrm>
            <a:custGeom>
              <a:avLst/>
              <a:gdLst>
                <a:gd name="T0" fmla="*/ 0 w 504189"/>
                <a:gd name="T1" fmla="*/ 0 h 321310"/>
                <a:gd name="T2" fmla="*/ 504189 w 504189"/>
                <a:gd name="T3" fmla="*/ 321310 h 321310"/>
              </a:gdLst>
              <a:ahLst/>
              <a:cxnLst/>
              <a:rect l="T0" t="T1" r="T2" b="T3"/>
              <a:pathLst>
                <a:path w="504189" h="321310">
                  <a:moveTo>
                    <a:pt x="378079" y="0"/>
                  </a:moveTo>
                  <a:lnTo>
                    <a:pt x="126111" y="0"/>
                  </a:lnTo>
                  <a:lnTo>
                    <a:pt x="126111" y="160527"/>
                  </a:lnTo>
                  <a:lnTo>
                    <a:pt x="0" y="160527"/>
                  </a:lnTo>
                  <a:lnTo>
                    <a:pt x="252095" y="321182"/>
                  </a:lnTo>
                  <a:lnTo>
                    <a:pt x="504063" y="160527"/>
                  </a:lnTo>
                  <a:lnTo>
                    <a:pt x="378079" y="160527"/>
                  </a:lnTo>
                  <a:lnTo>
                    <a:pt x="378079" y="0"/>
                  </a:lnTo>
                  <a:close/>
                </a:path>
              </a:pathLst>
            </a:custGeom>
            <a:solidFill>
              <a:srgbClr val="DFF5FC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357" name="object 23"/>
            <p:cNvSpPr>
              <a:spLocks noChangeArrowheads="1"/>
            </p:cNvSpPr>
            <p:nvPr/>
          </p:nvSpPr>
          <p:spPr bwMode="auto">
            <a:xfrm>
              <a:off x="1911095" y="2229357"/>
              <a:ext cx="504190" cy="321310"/>
            </a:xfrm>
            <a:custGeom>
              <a:avLst/>
              <a:gdLst>
                <a:gd name="T0" fmla="*/ 0 w 504189"/>
                <a:gd name="T1" fmla="*/ 0 h 321310"/>
                <a:gd name="T2" fmla="*/ 504189 w 504189"/>
                <a:gd name="T3" fmla="*/ 321310 h 321310"/>
              </a:gdLst>
              <a:ahLst/>
              <a:cxnLst/>
              <a:rect l="T0" t="T1" r="T2" b="T3"/>
              <a:pathLst>
                <a:path w="504189" h="321310">
                  <a:moveTo>
                    <a:pt x="0" y="160527"/>
                  </a:moveTo>
                  <a:lnTo>
                    <a:pt x="126111" y="160527"/>
                  </a:lnTo>
                  <a:lnTo>
                    <a:pt x="126111" y="0"/>
                  </a:lnTo>
                  <a:lnTo>
                    <a:pt x="378079" y="0"/>
                  </a:lnTo>
                  <a:lnTo>
                    <a:pt x="378079" y="160527"/>
                  </a:lnTo>
                  <a:lnTo>
                    <a:pt x="504063" y="160527"/>
                  </a:lnTo>
                  <a:lnTo>
                    <a:pt x="252095" y="321182"/>
                  </a:lnTo>
                  <a:lnTo>
                    <a:pt x="0" y="160527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4346" name="object 24"/>
          <p:cNvGrpSpPr>
            <a:grpSpLocks/>
          </p:cNvGrpSpPr>
          <p:nvPr/>
        </p:nvGrpSpPr>
        <p:grpSpPr bwMode="auto">
          <a:xfrm>
            <a:off x="6592888" y="2244725"/>
            <a:ext cx="519112" cy="336550"/>
            <a:chOff x="5068125" y="2244407"/>
            <a:chExt cx="520065" cy="337185"/>
          </a:xfrm>
        </p:grpSpPr>
        <p:sp>
          <p:nvSpPr>
            <p:cNvPr id="14354" name="object 25"/>
            <p:cNvSpPr>
              <a:spLocks noChangeArrowheads="1"/>
            </p:cNvSpPr>
            <p:nvPr/>
          </p:nvSpPr>
          <p:spPr bwMode="auto">
            <a:xfrm>
              <a:off x="5076063" y="2252345"/>
              <a:ext cx="504190" cy="321310"/>
            </a:xfrm>
            <a:custGeom>
              <a:avLst/>
              <a:gdLst>
                <a:gd name="T0" fmla="*/ 0 w 504189"/>
                <a:gd name="T1" fmla="*/ 0 h 321310"/>
                <a:gd name="T2" fmla="*/ 504189 w 504189"/>
                <a:gd name="T3" fmla="*/ 321310 h 321310"/>
              </a:gdLst>
              <a:ahLst/>
              <a:cxnLst/>
              <a:rect l="T0" t="T1" r="T2" b="T3"/>
              <a:pathLst>
                <a:path w="504189" h="321310">
                  <a:moveTo>
                    <a:pt x="378078" y="0"/>
                  </a:moveTo>
                  <a:lnTo>
                    <a:pt x="125984" y="0"/>
                  </a:lnTo>
                  <a:lnTo>
                    <a:pt x="125984" y="160527"/>
                  </a:lnTo>
                  <a:lnTo>
                    <a:pt x="0" y="160527"/>
                  </a:lnTo>
                  <a:lnTo>
                    <a:pt x="251967" y="321055"/>
                  </a:lnTo>
                  <a:lnTo>
                    <a:pt x="504063" y="160527"/>
                  </a:lnTo>
                  <a:lnTo>
                    <a:pt x="378078" y="160527"/>
                  </a:lnTo>
                  <a:lnTo>
                    <a:pt x="378078" y="0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355" name="object 26"/>
            <p:cNvSpPr>
              <a:spLocks noChangeArrowheads="1"/>
            </p:cNvSpPr>
            <p:nvPr/>
          </p:nvSpPr>
          <p:spPr bwMode="auto">
            <a:xfrm>
              <a:off x="5076063" y="2252345"/>
              <a:ext cx="504190" cy="321310"/>
            </a:xfrm>
            <a:custGeom>
              <a:avLst/>
              <a:gdLst>
                <a:gd name="T0" fmla="*/ 0 w 504189"/>
                <a:gd name="T1" fmla="*/ 0 h 321310"/>
                <a:gd name="T2" fmla="*/ 504189 w 504189"/>
                <a:gd name="T3" fmla="*/ 321310 h 321310"/>
              </a:gdLst>
              <a:ahLst/>
              <a:cxnLst/>
              <a:rect l="T0" t="T1" r="T2" b="T3"/>
              <a:pathLst>
                <a:path w="504189" h="321310">
                  <a:moveTo>
                    <a:pt x="0" y="160527"/>
                  </a:moveTo>
                  <a:lnTo>
                    <a:pt x="125984" y="160527"/>
                  </a:lnTo>
                  <a:lnTo>
                    <a:pt x="125984" y="0"/>
                  </a:lnTo>
                  <a:lnTo>
                    <a:pt x="378078" y="0"/>
                  </a:lnTo>
                  <a:lnTo>
                    <a:pt x="378078" y="160527"/>
                  </a:lnTo>
                  <a:lnTo>
                    <a:pt x="504063" y="160527"/>
                  </a:lnTo>
                  <a:lnTo>
                    <a:pt x="251967" y="321055"/>
                  </a:lnTo>
                  <a:lnTo>
                    <a:pt x="0" y="160527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4347" name="object 27"/>
          <p:cNvSpPr txBox="1">
            <a:spLocks noChangeArrowheads="1"/>
          </p:cNvSpPr>
          <p:nvPr/>
        </p:nvSpPr>
        <p:spPr bwMode="auto">
          <a:xfrm>
            <a:off x="1631950" y="2573338"/>
            <a:ext cx="3671888" cy="3732432"/>
          </a:xfrm>
          <a:prstGeom prst="rect">
            <a:avLst/>
          </a:prstGeom>
          <a:solidFill>
            <a:srgbClr val="DFF5FC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0" tIns="38735" rIns="0" bIns="0">
            <a:spAutoFit/>
          </a:bodyPr>
          <a:lstStyle/>
          <a:p>
            <a:pPr marL="90488" indent="87313">
              <a:spcBef>
                <a:spcPts val="300"/>
              </a:spcBef>
            </a:pPr>
            <a:r>
              <a:rPr lang="ru-RU" sz="2400">
                <a:solidFill>
                  <a:srgbClr val="000000"/>
                </a:solidFill>
                <a:latin typeface="Arial Unicode MS" pitchFamily="34" charset="-128"/>
                <a:cs typeface="Microsoft Sans Serif" pitchFamily="34" charset="0"/>
              </a:rPr>
              <a:t>Применяется, если ребенок замкнутый, скрытный, недоверчивый или</a:t>
            </a:r>
          </a:p>
          <a:p>
            <a:pPr marL="90488" indent="87313"/>
            <a:r>
              <a:rPr lang="ru-RU" sz="2400">
                <a:solidFill>
                  <a:srgbClr val="000000"/>
                </a:solidFill>
                <a:latin typeface="Arial Unicode MS" pitchFamily="34" charset="-128"/>
                <a:cs typeface="Microsoft Sans Serif" pitchFamily="34" charset="0"/>
              </a:rPr>
              <a:t>стеснительный ребенок, подвержен расстройству</a:t>
            </a:r>
          </a:p>
          <a:p>
            <a:pPr marL="90488" indent="87313"/>
            <a:r>
              <a:rPr lang="ru-RU" sz="2400">
                <a:solidFill>
                  <a:srgbClr val="000000"/>
                </a:solidFill>
                <a:latin typeface="Arial Unicode MS" pitchFamily="34" charset="-128"/>
                <a:cs typeface="Microsoft Sans Serif" pitchFamily="34" charset="0"/>
              </a:rPr>
              <a:t>аутического спектра, социофоб или просто плохо ладит с другими людьми.</a:t>
            </a:r>
          </a:p>
        </p:txBody>
      </p:sp>
      <p:sp>
        <p:nvSpPr>
          <p:cNvPr id="14348" name="object 28"/>
          <p:cNvSpPr txBox="1">
            <a:spLocks noChangeArrowheads="1"/>
          </p:cNvSpPr>
          <p:nvPr/>
        </p:nvSpPr>
        <p:spPr bwMode="auto">
          <a:xfrm>
            <a:off x="5448300" y="2611438"/>
            <a:ext cx="3671888" cy="3048000"/>
          </a:xfrm>
          <a:prstGeom prst="rect">
            <a:avLst/>
          </a:prstGeom>
          <a:solidFill>
            <a:srgbClr val="30479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lIns="0" tIns="38735" rIns="0" bIns="0">
            <a:spAutoFit/>
          </a:bodyPr>
          <a:lstStyle/>
          <a:p>
            <a:pPr marL="92075" indent="87313">
              <a:spcBef>
                <a:spcPts val="300"/>
              </a:spcBef>
            </a:pPr>
            <a:r>
              <a:rPr lang="ru-RU" sz="2400" dirty="0">
                <a:solidFill>
                  <a:srgbClr val="FFFFFF"/>
                </a:solidFill>
                <a:latin typeface="Microsoft Sans Serif" pitchFamily="34" charset="0"/>
                <a:cs typeface="Microsoft Sans Serif" pitchFamily="34" charset="0"/>
              </a:rPr>
              <a:t>Групповая терапия проводится чаще. детям с ОВЗ предлагается погрузиться в</a:t>
            </a:r>
            <a:endParaRPr lang="ru-RU" sz="2400" dirty="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marL="92075" indent="87313" algn="just"/>
            <a:r>
              <a:rPr lang="ru-RU" sz="2400" dirty="0">
                <a:solidFill>
                  <a:srgbClr val="FFFFFF"/>
                </a:solidFill>
                <a:latin typeface="Microsoft Sans Serif" pitchFamily="34" charset="0"/>
                <a:cs typeface="Microsoft Sans Serif" pitchFamily="34" charset="0"/>
              </a:rPr>
              <a:t>творческую атмосферу, где они могут свободно выражать свои мысли и эмоции.</a:t>
            </a:r>
            <a:endParaRPr lang="ru-RU" sz="2400" dirty="0">
              <a:solidFill>
                <a:srgbClr val="000000"/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14349" name="object 29"/>
          <p:cNvSpPr>
            <a:spLocks noChangeArrowheads="1"/>
          </p:cNvSpPr>
          <p:nvPr/>
        </p:nvSpPr>
        <p:spPr bwMode="auto">
          <a:xfrm>
            <a:off x="9796463" y="625476"/>
            <a:ext cx="646112" cy="6081713"/>
          </a:xfrm>
          <a:custGeom>
            <a:avLst/>
            <a:gdLst>
              <a:gd name="T0" fmla="*/ 0 w 646429"/>
              <a:gd name="T1" fmla="*/ 0 h 6081395"/>
              <a:gd name="T2" fmla="*/ 646429 w 646429"/>
              <a:gd name="T3" fmla="*/ 6081395 h 6081395"/>
            </a:gdLst>
            <a:ahLst/>
            <a:cxnLst/>
            <a:rect l="T0" t="T1" r="T2" b="T3"/>
            <a:pathLst>
              <a:path w="646429" h="6081395">
                <a:moveTo>
                  <a:pt x="646328" y="0"/>
                </a:moveTo>
                <a:lnTo>
                  <a:pt x="0" y="0"/>
                </a:lnTo>
                <a:lnTo>
                  <a:pt x="0" y="6080887"/>
                </a:lnTo>
                <a:lnTo>
                  <a:pt x="646328" y="6080887"/>
                </a:lnTo>
                <a:lnTo>
                  <a:pt x="646328" y="0"/>
                </a:lnTo>
                <a:close/>
              </a:path>
            </a:pathLst>
          </a:custGeom>
          <a:solidFill>
            <a:srgbClr val="30479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845739" y="703397"/>
            <a:ext cx="545086" cy="5927090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12700" marR="5080" indent="673100" fontAlgn="auto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Группы</a:t>
            </a:r>
            <a:r>
              <a:rPr kern="0" spc="3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могут</a:t>
            </a:r>
            <a:r>
              <a:rPr kern="0" spc="3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быть</a:t>
            </a:r>
            <a:r>
              <a:rPr kern="0" spc="3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смешанными</a:t>
            </a:r>
            <a:r>
              <a:rPr kern="0" spc="3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или</a:t>
            </a:r>
            <a:r>
              <a:rPr kern="0" spc="3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делиться </a:t>
            </a: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</a:t>
            </a:r>
            <a:r>
              <a:rPr kern="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критериям:</a:t>
            </a:r>
            <a:r>
              <a:rPr kern="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пол;</a:t>
            </a:r>
            <a:r>
              <a:rPr kern="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возраст;</a:t>
            </a:r>
            <a:r>
              <a:rPr kern="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dirty="0">
                <a:solidFill>
                  <a:srgbClr val="FFFFFF"/>
                </a:solidFill>
                <a:latin typeface="Microsoft Sans Serif"/>
                <a:cs typeface="Microsoft Sans Serif"/>
              </a:rPr>
              <a:t>вид</a:t>
            </a:r>
            <a:r>
              <a:rPr kern="0" spc="-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kern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искусства.</a:t>
            </a:r>
            <a:endParaRPr kern="0">
              <a:solidFill>
                <a:sysClr val="windowText" lastClr="00000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14351" name="object 31"/>
          <p:cNvGrpSpPr>
            <a:grpSpLocks/>
          </p:cNvGrpSpPr>
          <p:nvPr/>
        </p:nvGrpSpPr>
        <p:grpSpPr bwMode="auto">
          <a:xfrm>
            <a:off x="9131300" y="3659188"/>
            <a:ext cx="336550" cy="519112"/>
            <a:chOff x="7606855" y="3658679"/>
            <a:chExt cx="337185" cy="520065"/>
          </a:xfrm>
        </p:grpSpPr>
        <p:sp>
          <p:nvSpPr>
            <p:cNvPr id="14352" name="object 32"/>
            <p:cNvSpPr>
              <a:spLocks noChangeArrowheads="1"/>
            </p:cNvSpPr>
            <p:nvPr/>
          </p:nvSpPr>
          <p:spPr bwMode="auto">
            <a:xfrm>
              <a:off x="7614793" y="3666616"/>
              <a:ext cx="321310" cy="504190"/>
            </a:xfrm>
            <a:custGeom>
              <a:avLst/>
              <a:gdLst>
                <a:gd name="T0" fmla="*/ 0 w 321309"/>
                <a:gd name="T1" fmla="*/ 0 h 504189"/>
                <a:gd name="T2" fmla="*/ 321309 w 321309"/>
                <a:gd name="T3" fmla="*/ 504189 h 504189"/>
              </a:gdLst>
              <a:ahLst/>
              <a:cxnLst/>
              <a:rect l="T0" t="T1" r="T2" b="T3"/>
              <a:pathLst>
                <a:path w="321309" h="504189">
                  <a:moveTo>
                    <a:pt x="160527" y="0"/>
                  </a:moveTo>
                  <a:lnTo>
                    <a:pt x="160527" y="125983"/>
                  </a:lnTo>
                  <a:lnTo>
                    <a:pt x="0" y="125983"/>
                  </a:lnTo>
                  <a:lnTo>
                    <a:pt x="0" y="377951"/>
                  </a:lnTo>
                  <a:lnTo>
                    <a:pt x="160527" y="377951"/>
                  </a:lnTo>
                  <a:lnTo>
                    <a:pt x="160527" y="504062"/>
                  </a:lnTo>
                  <a:lnTo>
                    <a:pt x="321182" y="251967"/>
                  </a:lnTo>
                  <a:lnTo>
                    <a:pt x="160527" y="0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4353" name="object 33"/>
            <p:cNvSpPr>
              <a:spLocks noChangeArrowheads="1"/>
            </p:cNvSpPr>
            <p:nvPr/>
          </p:nvSpPr>
          <p:spPr bwMode="auto">
            <a:xfrm>
              <a:off x="7614793" y="3666616"/>
              <a:ext cx="321310" cy="504190"/>
            </a:xfrm>
            <a:custGeom>
              <a:avLst/>
              <a:gdLst>
                <a:gd name="T0" fmla="*/ 0 w 321309"/>
                <a:gd name="T1" fmla="*/ 0 h 504189"/>
                <a:gd name="T2" fmla="*/ 321309 w 321309"/>
                <a:gd name="T3" fmla="*/ 504189 h 504189"/>
              </a:gdLst>
              <a:ahLst/>
              <a:cxnLst/>
              <a:rect l="T0" t="T1" r="T2" b="T3"/>
              <a:pathLst>
                <a:path w="321309" h="504189">
                  <a:moveTo>
                    <a:pt x="160527" y="504062"/>
                  </a:moveTo>
                  <a:lnTo>
                    <a:pt x="160527" y="377951"/>
                  </a:lnTo>
                  <a:lnTo>
                    <a:pt x="0" y="377951"/>
                  </a:lnTo>
                  <a:lnTo>
                    <a:pt x="0" y="125983"/>
                  </a:lnTo>
                  <a:lnTo>
                    <a:pt x="160527" y="125983"/>
                  </a:lnTo>
                  <a:lnTo>
                    <a:pt x="160527" y="0"/>
                  </a:lnTo>
                  <a:lnTo>
                    <a:pt x="321182" y="251967"/>
                  </a:lnTo>
                  <a:lnTo>
                    <a:pt x="160527" y="504062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object 2"/>
          <p:cNvGrpSpPr>
            <a:grpSpLocks/>
          </p:cNvGrpSpPr>
          <p:nvPr/>
        </p:nvGrpSpPr>
        <p:grpSpPr bwMode="auto">
          <a:xfrm>
            <a:off x="1517650" y="1"/>
            <a:ext cx="9156700" cy="601663"/>
            <a:chOff x="-6350" y="507"/>
            <a:chExt cx="9156700" cy="601345"/>
          </a:xfrm>
        </p:grpSpPr>
        <p:sp>
          <p:nvSpPr>
            <p:cNvPr id="15389" name="object 3"/>
            <p:cNvSpPr>
              <a:spLocks noChangeArrowheads="1"/>
            </p:cNvSpPr>
            <p:nvPr/>
          </p:nvSpPr>
          <p:spPr bwMode="auto">
            <a:xfrm>
              <a:off x="0" y="13157"/>
              <a:ext cx="9144000" cy="544195"/>
            </a:xfrm>
            <a:custGeom>
              <a:avLst/>
              <a:gdLst>
                <a:gd name="T0" fmla="*/ 0 w 9144000"/>
                <a:gd name="T1" fmla="*/ 0 h 544195"/>
                <a:gd name="T2" fmla="*/ 9144000 w 9144000"/>
                <a:gd name="T3" fmla="*/ 544195 h 544195"/>
              </a:gdLst>
              <a:ahLst/>
              <a:cxnLst/>
              <a:rect l="T0" t="T1" r="T2" b="T3"/>
              <a:pathLst>
                <a:path w="9144000" h="544195">
                  <a:moveTo>
                    <a:pt x="0" y="543864"/>
                  </a:moveTo>
                  <a:lnTo>
                    <a:pt x="9144000" y="543864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3864"/>
                  </a:lnTo>
                  <a:close/>
                </a:path>
              </a:pathLst>
            </a:custGeom>
            <a:solidFill>
              <a:srgbClr val="4E67C7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90" name="object 4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0" y="0"/>
                  </a:moveTo>
                  <a:lnTo>
                    <a:pt x="0" y="588264"/>
                  </a:lnTo>
                </a:path>
                <a:path w="9144000" h="588645">
                  <a:moveTo>
                    <a:pt x="9144000" y="0"/>
                  </a:moveTo>
                  <a:lnTo>
                    <a:pt x="9144000" y="5882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91" name="object 5"/>
            <p:cNvSpPr>
              <a:spLocks noChangeArrowheads="1"/>
            </p:cNvSpPr>
            <p:nvPr/>
          </p:nvSpPr>
          <p:spPr bwMode="auto">
            <a:xfrm>
              <a:off x="0" y="6857"/>
              <a:ext cx="9144000" cy="588645"/>
            </a:xfrm>
            <a:custGeom>
              <a:avLst/>
              <a:gdLst>
                <a:gd name="T0" fmla="*/ 0 w 9144000"/>
                <a:gd name="T1" fmla="*/ 0 h 588645"/>
                <a:gd name="T2" fmla="*/ 9144000 w 9144000"/>
                <a:gd name="T3" fmla="*/ 588645 h 588645"/>
              </a:gdLst>
              <a:ahLst/>
              <a:cxnLst/>
              <a:rect l="T0" t="T1" r="T2" b="T3"/>
              <a:pathLst>
                <a:path w="9144000" h="588645">
                  <a:moveTo>
                    <a:pt x="5952617" y="550164"/>
                  </a:moveTo>
                  <a:lnTo>
                    <a:pt x="0" y="550164"/>
                  </a:lnTo>
                  <a:lnTo>
                    <a:pt x="0" y="588264"/>
                  </a:lnTo>
                  <a:lnTo>
                    <a:pt x="5952617" y="588264"/>
                  </a:lnTo>
                  <a:lnTo>
                    <a:pt x="5952617" y="550164"/>
                  </a:lnTo>
                  <a:close/>
                </a:path>
                <a:path w="9144000" h="588645">
                  <a:moveTo>
                    <a:pt x="9144000" y="550164"/>
                  </a:moveTo>
                  <a:lnTo>
                    <a:pt x="9077325" y="550164"/>
                  </a:lnTo>
                  <a:lnTo>
                    <a:pt x="9077325" y="588264"/>
                  </a:lnTo>
                  <a:lnTo>
                    <a:pt x="9144000" y="588264"/>
                  </a:lnTo>
                  <a:lnTo>
                    <a:pt x="9144000" y="550164"/>
                  </a:lnTo>
                  <a:close/>
                </a:path>
                <a:path w="9144000" h="588645">
                  <a:moveTo>
                    <a:pt x="91440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9144000" y="127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5362" name="object 10"/>
          <p:cNvSpPr>
            <a:spLocks noGrp="1"/>
          </p:cNvSpPr>
          <p:nvPr>
            <p:ph type="title"/>
          </p:nvPr>
        </p:nvSpPr>
        <p:spPr>
          <a:xfrm>
            <a:off x="3287713" y="404814"/>
            <a:ext cx="3581400" cy="750847"/>
          </a:xfrm>
        </p:spPr>
        <p:txBody>
          <a:bodyPr vert="horz" wrap="square" lIns="0" tIns="12065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700" eaLnBrk="1" hangingPunct="1">
              <a:spcBef>
                <a:spcPts val="100"/>
              </a:spcBef>
            </a:pPr>
            <a:r>
              <a:rPr lang="ru-RU">
                <a:solidFill>
                  <a:srgbClr val="073B64"/>
                </a:solidFill>
                <a:latin typeface="Arial" charset="0"/>
                <a:cs typeface="Arial" charset="0"/>
              </a:rPr>
              <a:t/>
            </a:r>
            <a:br>
              <a:rPr lang="ru-RU">
                <a:solidFill>
                  <a:srgbClr val="073B64"/>
                </a:solidFill>
                <a:latin typeface="Arial" charset="0"/>
                <a:cs typeface="Arial" charset="0"/>
              </a:rPr>
            </a:br>
            <a:r>
              <a:rPr lang="ru-RU">
                <a:solidFill>
                  <a:srgbClr val="073B64"/>
                </a:solidFill>
                <a:latin typeface="Arial" charset="0"/>
                <a:cs typeface="Arial" charset="0"/>
              </a:rPr>
              <a:t>По видам искусства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5363" name="object 11"/>
          <p:cNvSpPr txBox="1">
            <a:spLocks noChangeArrowheads="1"/>
          </p:cNvSpPr>
          <p:nvPr/>
        </p:nvSpPr>
        <p:spPr bwMode="auto">
          <a:xfrm rot="10800000" flipV="1">
            <a:off x="1524001" y="1268414"/>
            <a:ext cx="2676525" cy="312737"/>
          </a:xfrm>
          <a:prstGeom prst="rect">
            <a:avLst/>
          </a:prstGeom>
          <a:solidFill>
            <a:srgbClr val="5ECCF3"/>
          </a:solidFill>
          <a:ln w="9525">
            <a:noFill/>
            <a:miter lim="800000"/>
            <a:headEnd/>
            <a:tailEnd/>
          </a:ln>
        </p:spPr>
        <p:txBody>
          <a:bodyPr lIns="0" tIns="38100" rIns="0" bIns="0">
            <a:spAutoFit/>
          </a:bodyPr>
          <a:lstStyle/>
          <a:p>
            <a:pPr marL="90488">
              <a:spcBef>
                <a:spcPts val="300"/>
              </a:spcBef>
            </a:pPr>
            <a:r>
              <a:rPr lang="ru-RU" b="1" i="1">
                <a:solidFill>
                  <a:srgbClr val="073B64"/>
                </a:solidFill>
              </a:rPr>
              <a:t>Музыкотерапия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5364" name="object 12"/>
          <p:cNvSpPr>
            <a:spLocks noChangeArrowheads="1"/>
          </p:cNvSpPr>
          <p:nvPr/>
        </p:nvSpPr>
        <p:spPr bwMode="auto">
          <a:xfrm>
            <a:off x="1639888" y="1606551"/>
            <a:ext cx="2697162" cy="2676525"/>
          </a:xfrm>
          <a:custGeom>
            <a:avLst/>
            <a:gdLst>
              <a:gd name="T0" fmla="*/ 0 w 2697480"/>
              <a:gd name="T1" fmla="*/ 0 h 2677795"/>
              <a:gd name="T2" fmla="*/ 2697480 w 2697480"/>
              <a:gd name="T3" fmla="*/ 2677795 h 2677795"/>
            </a:gdLst>
            <a:ahLst/>
            <a:cxnLst/>
            <a:rect l="T0" t="T1" r="T2" b="T3"/>
            <a:pathLst>
              <a:path w="2697480" h="2677795">
                <a:moveTo>
                  <a:pt x="2696972" y="0"/>
                </a:moveTo>
                <a:lnTo>
                  <a:pt x="0" y="0"/>
                </a:lnTo>
                <a:lnTo>
                  <a:pt x="0" y="2677667"/>
                </a:lnTo>
                <a:lnTo>
                  <a:pt x="2696972" y="2677667"/>
                </a:lnTo>
                <a:lnTo>
                  <a:pt x="2696972" y="0"/>
                </a:lnTo>
                <a:close/>
              </a:path>
            </a:pathLst>
          </a:custGeom>
          <a:solidFill>
            <a:srgbClr val="5ECCF3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5365" name="object 13"/>
          <p:cNvSpPr txBox="1">
            <a:spLocks noChangeArrowheads="1"/>
          </p:cNvSpPr>
          <p:nvPr/>
        </p:nvSpPr>
        <p:spPr bwMode="auto">
          <a:xfrm>
            <a:off x="1639889" y="2276476"/>
            <a:ext cx="26558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90488">
              <a:spcBef>
                <a:spcPts val="100"/>
              </a:spcBef>
            </a:pPr>
            <a:r>
              <a:rPr lang="ru-RU">
                <a:solidFill>
                  <a:srgbClr val="073B64"/>
                </a:solidFill>
                <a:cs typeface="Microsoft Sans Serif" pitchFamily="34" charset="0"/>
              </a:rPr>
              <a:t>Она основана на способности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90488"/>
            <a:r>
              <a:rPr lang="ru-RU">
                <a:solidFill>
                  <a:srgbClr val="073B64"/>
                </a:solidFill>
                <a:cs typeface="Microsoft Sans Serif" pitchFamily="34" charset="0"/>
              </a:rPr>
              <a:t>музыки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90488"/>
            <a:r>
              <a:rPr lang="ru-RU">
                <a:solidFill>
                  <a:srgbClr val="073B64"/>
                </a:solidFill>
                <a:cs typeface="Microsoft Sans Serif" pitchFamily="34" charset="0"/>
              </a:rPr>
              <a:t>регулировать и развивать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  <a:p>
            <a:pPr marL="90488"/>
            <a:r>
              <a:rPr lang="ru-RU">
                <a:solidFill>
                  <a:srgbClr val="073B64"/>
                </a:solidFill>
                <a:cs typeface="Microsoft Sans Serif" pitchFamily="34" charset="0"/>
              </a:rPr>
              <a:t>эмоциональную сферу личности.</a:t>
            </a:r>
            <a:endParaRPr lang="ru-RU">
              <a:solidFill>
                <a:srgbClr val="000000"/>
              </a:solidFill>
              <a:cs typeface="Microsoft Sans Serif" pitchFamily="34" charset="0"/>
            </a:endParaRPr>
          </a:p>
        </p:txBody>
      </p:sp>
      <p:grpSp>
        <p:nvGrpSpPr>
          <p:cNvPr id="15366" name="object 14"/>
          <p:cNvGrpSpPr>
            <a:grpSpLocks/>
          </p:cNvGrpSpPr>
          <p:nvPr/>
        </p:nvGrpSpPr>
        <p:grpSpPr bwMode="auto">
          <a:xfrm>
            <a:off x="1524001" y="1412875"/>
            <a:ext cx="5945061" cy="5787998"/>
            <a:chOff x="0" y="1070635"/>
            <a:chExt cx="5944743" cy="5787363"/>
          </a:xfrm>
        </p:grpSpPr>
        <p:pic>
          <p:nvPicPr>
            <p:cNvPr id="15384" name="object 1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126990"/>
              <a:ext cx="4422648" cy="273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5" name="object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5882" y="4031078"/>
              <a:ext cx="3943096" cy="2380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6" name="object 17"/>
            <p:cNvSpPr>
              <a:spLocks noChangeArrowheads="1"/>
            </p:cNvSpPr>
            <p:nvPr/>
          </p:nvSpPr>
          <p:spPr bwMode="auto">
            <a:xfrm>
              <a:off x="961250" y="1321943"/>
              <a:ext cx="502920" cy="402590"/>
            </a:xfrm>
            <a:custGeom>
              <a:avLst/>
              <a:gdLst>
                <a:gd name="T0" fmla="*/ 0 w 502919"/>
                <a:gd name="T1" fmla="*/ 0 h 402589"/>
                <a:gd name="T2" fmla="*/ 502919 w 502919"/>
                <a:gd name="T3" fmla="*/ 402589 h 402589"/>
              </a:gdLst>
              <a:ahLst/>
              <a:cxnLst/>
              <a:rect l="T0" t="T1" r="T2" b="T3"/>
              <a:pathLst>
                <a:path w="502919" h="402589">
                  <a:moveTo>
                    <a:pt x="376948" y="0"/>
                  </a:moveTo>
                  <a:lnTo>
                    <a:pt x="125653" y="0"/>
                  </a:lnTo>
                  <a:lnTo>
                    <a:pt x="125653" y="201168"/>
                  </a:lnTo>
                  <a:lnTo>
                    <a:pt x="0" y="201168"/>
                  </a:lnTo>
                  <a:lnTo>
                    <a:pt x="251307" y="402463"/>
                  </a:lnTo>
                  <a:lnTo>
                    <a:pt x="502678" y="201168"/>
                  </a:lnTo>
                  <a:lnTo>
                    <a:pt x="376948" y="201168"/>
                  </a:lnTo>
                  <a:lnTo>
                    <a:pt x="376948" y="0"/>
                  </a:lnTo>
                  <a:close/>
                </a:path>
              </a:pathLst>
            </a:custGeom>
            <a:solidFill>
              <a:srgbClr val="5EC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87" name="object 18"/>
            <p:cNvSpPr>
              <a:spLocks noChangeArrowheads="1"/>
            </p:cNvSpPr>
            <p:nvPr/>
          </p:nvSpPr>
          <p:spPr bwMode="auto">
            <a:xfrm>
              <a:off x="961250" y="1321943"/>
              <a:ext cx="502920" cy="402590"/>
            </a:xfrm>
            <a:custGeom>
              <a:avLst/>
              <a:gdLst>
                <a:gd name="T0" fmla="*/ 0 w 502919"/>
                <a:gd name="T1" fmla="*/ 0 h 402589"/>
                <a:gd name="T2" fmla="*/ 502919 w 502919"/>
                <a:gd name="T3" fmla="*/ 402589 h 402589"/>
              </a:gdLst>
              <a:ahLst/>
              <a:cxnLst/>
              <a:rect l="T0" t="T1" r="T2" b="T3"/>
              <a:pathLst>
                <a:path w="502919" h="402589">
                  <a:moveTo>
                    <a:pt x="0" y="201168"/>
                  </a:moveTo>
                  <a:lnTo>
                    <a:pt x="125653" y="201168"/>
                  </a:lnTo>
                  <a:lnTo>
                    <a:pt x="125653" y="0"/>
                  </a:lnTo>
                  <a:lnTo>
                    <a:pt x="376948" y="0"/>
                  </a:lnTo>
                  <a:lnTo>
                    <a:pt x="376948" y="201168"/>
                  </a:lnTo>
                  <a:lnTo>
                    <a:pt x="502678" y="201168"/>
                  </a:lnTo>
                  <a:lnTo>
                    <a:pt x="251307" y="402463"/>
                  </a:lnTo>
                  <a:lnTo>
                    <a:pt x="0" y="201168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88" name="object 19"/>
            <p:cNvSpPr>
              <a:spLocks noChangeArrowheads="1"/>
            </p:cNvSpPr>
            <p:nvPr/>
          </p:nvSpPr>
          <p:spPr bwMode="auto">
            <a:xfrm>
              <a:off x="3199638" y="1070635"/>
              <a:ext cx="2745105" cy="523240"/>
            </a:xfrm>
            <a:custGeom>
              <a:avLst/>
              <a:gdLst>
                <a:gd name="T0" fmla="*/ 0 w 2745104"/>
                <a:gd name="T1" fmla="*/ 0 h 523240"/>
                <a:gd name="T2" fmla="*/ 2745104 w 2745104"/>
                <a:gd name="T3" fmla="*/ 523240 h 523240"/>
              </a:gdLst>
              <a:ahLst/>
              <a:cxnLst/>
              <a:rect l="T0" t="T1" r="T2" b="T3"/>
              <a:pathLst>
                <a:path w="2745104" h="523240">
                  <a:moveTo>
                    <a:pt x="2744724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744724" y="523214"/>
                  </a:lnTo>
                  <a:lnTo>
                    <a:pt x="2744724" y="0"/>
                  </a:lnTo>
                  <a:close/>
                </a:path>
              </a:pathLst>
            </a:custGeom>
            <a:solidFill>
              <a:srgbClr val="DCE0F4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5367" name="object 20"/>
          <p:cNvSpPr txBox="1">
            <a:spLocks noChangeArrowheads="1"/>
          </p:cNvSpPr>
          <p:nvPr/>
        </p:nvSpPr>
        <p:spPr bwMode="auto">
          <a:xfrm>
            <a:off x="4802188" y="1095375"/>
            <a:ext cx="24574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b="1" i="1">
                <a:solidFill>
                  <a:srgbClr val="000000"/>
                </a:solidFill>
              </a:rPr>
              <a:t>Дэнстерапия</a:t>
            </a:r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5368" name="object 21"/>
          <p:cNvGrpSpPr>
            <a:grpSpLocks/>
          </p:cNvGrpSpPr>
          <p:nvPr/>
        </p:nvGrpSpPr>
        <p:grpSpPr bwMode="auto">
          <a:xfrm>
            <a:off x="4337051" y="1563688"/>
            <a:ext cx="2995613" cy="2671762"/>
            <a:chOff x="2812288" y="1563433"/>
            <a:chExt cx="2995930" cy="2671445"/>
          </a:xfrm>
        </p:grpSpPr>
        <p:sp>
          <p:nvSpPr>
            <p:cNvPr id="15381" name="object 22"/>
            <p:cNvSpPr>
              <a:spLocks noChangeArrowheads="1"/>
            </p:cNvSpPr>
            <p:nvPr/>
          </p:nvSpPr>
          <p:spPr bwMode="auto">
            <a:xfrm>
              <a:off x="4216146" y="1571371"/>
              <a:ext cx="432434" cy="278130"/>
            </a:xfrm>
            <a:custGeom>
              <a:avLst/>
              <a:gdLst>
                <a:gd name="T0" fmla="*/ 0 w 432435"/>
                <a:gd name="T1" fmla="*/ 0 h 278130"/>
                <a:gd name="T2" fmla="*/ 432435 w 432435"/>
                <a:gd name="T3" fmla="*/ 278130 h 278130"/>
              </a:gdLst>
              <a:ahLst/>
              <a:cxnLst/>
              <a:rect l="T0" t="T1" r="T2" b="T3"/>
              <a:pathLst>
                <a:path w="432435" h="278130">
                  <a:moveTo>
                    <a:pt x="324103" y="0"/>
                  </a:moveTo>
                  <a:lnTo>
                    <a:pt x="108076" y="0"/>
                  </a:lnTo>
                  <a:lnTo>
                    <a:pt x="108076" y="138937"/>
                  </a:lnTo>
                  <a:lnTo>
                    <a:pt x="0" y="138937"/>
                  </a:lnTo>
                  <a:lnTo>
                    <a:pt x="216026" y="278002"/>
                  </a:lnTo>
                  <a:lnTo>
                    <a:pt x="432053" y="138937"/>
                  </a:lnTo>
                  <a:lnTo>
                    <a:pt x="324103" y="138937"/>
                  </a:lnTo>
                  <a:lnTo>
                    <a:pt x="324103" y="0"/>
                  </a:lnTo>
                  <a:close/>
                </a:path>
              </a:pathLst>
            </a:custGeom>
            <a:solidFill>
              <a:srgbClr val="DCE0F4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82" name="object 23"/>
            <p:cNvSpPr>
              <a:spLocks noChangeArrowheads="1"/>
            </p:cNvSpPr>
            <p:nvPr/>
          </p:nvSpPr>
          <p:spPr bwMode="auto">
            <a:xfrm>
              <a:off x="4216146" y="1571371"/>
              <a:ext cx="432434" cy="278130"/>
            </a:xfrm>
            <a:custGeom>
              <a:avLst/>
              <a:gdLst>
                <a:gd name="T0" fmla="*/ 0 w 432435"/>
                <a:gd name="T1" fmla="*/ 0 h 278130"/>
                <a:gd name="T2" fmla="*/ 432435 w 432435"/>
                <a:gd name="T3" fmla="*/ 278130 h 278130"/>
              </a:gdLst>
              <a:ahLst/>
              <a:cxnLst/>
              <a:rect l="T0" t="T1" r="T2" b="T3"/>
              <a:pathLst>
                <a:path w="432435" h="278130">
                  <a:moveTo>
                    <a:pt x="0" y="138937"/>
                  </a:moveTo>
                  <a:lnTo>
                    <a:pt x="108076" y="138937"/>
                  </a:lnTo>
                  <a:lnTo>
                    <a:pt x="108076" y="0"/>
                  </a:lnTo>
                  <a:lnTo>
                    <a:pt x="324103" y="0"/>
                  </a:lnTo>
                  <a:lnTo>
                    <a:pt x="324103" y="138937"/>
                  </a:lnTo>
                  <a:lnTo>
                    <a:pt x="432053" y="138937"/>
                  </a:lnTo>
                  <a:lnTo>
                    <a:pt x="216026" y="278002"/>
                  </a:lnTo>
                  <a:lnTo>
                    <a:pt x="0" y="138937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83" name="object 24"/>
            <p:cNvSpPr>
              <a:spLocks noChangeArrowheads="1"/>
            </p:cNvSpPr>
            <p:nvPr/>
          </p:nvSpPr>
          <p:spPr bwMode="auto">
            <a:xfrm>
              <a:off x="2812288" y="1926209"/>
              <a:ext cx="2995930" cy="2308860"/>
            </a:xfrm>
            <a:custGeom>
              <a:avLst/>
              <a:gdLst>
                <a:gd name="T0" fmla="*/ 0 w 2995929"/>
                <a:gd name="T1" fmla="*/ 0 h 2308860"/>
                <a:gd name="T2" fmla="*/ 2995929 w 2995929"/>
                <a:gd name="T3" fmla="*/ 2308860 h 2308860"/>
              </a:gdLst>
              <a:ahLst/>
              <a:cxnLst/>
              <a:rect l="T0" t="T1" r="T2" b="T3"/>
              <a:pathLst>
                <a:path w="2995929" h="2308860">
                  <a:moveTo>
                    <a:pt x="2995930" y="0"/>
                  </a:moveTo>
                  <a:lnTo>
                    <a:pt x="0" y="0"/>
                  </a:lnTo>
                  <a:lnTo>
                    <a:pt x="0" y="2308352"/>
                  </a:lnTo>
                  <a:lnTo>
                    <a:pt x="2995930" y="2308352"/>
                  </a:lnTo>
                  <a:lnTo>
                    <a:pt x="2995930" y="0"/>
                  </a:lnTo>
                  <a:close/>
                </a:path>
              </a:pathLst>
            </a:custGeom>
            <a:solidFill>
              <a:srgbClr val="DCE0F4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5369" name="object 25"/>
          <p:cNvSpPr txBox="1">
            <a:spLocks noChangeArrowheads="1"/>
          </p:cNvSpPr>
          <p:nvPr/>
        </p:nvSpPr>
        <p:spPr bwMode="auto">
          <a:xfrm>
            <a:off x="4337051" y="1954213"/>
            <a:ext cx="2995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90488">
              <a:spcBef>
                <a:spcPts val="100"/>
              </a:spcBef>
            </a:pPr>
            <a:r>
              <a:rPr lang="ru-RU">
                <a:solidFill>
                  <a:srgbClr val="000000"/>
                </a:solidFill>
                <a:cs typeface="Microsoft Sans Serif" pitchFamily="34" charset="0"/>
              </a:rPr>
              <a:t>это психотерапевтическое</a:t>
            </a:r>
          </a:p>
          <a:p>
            <a:pPr marL="90488"/>
            <a:r>
              <a:rPr lang="ru-RU">
                <a:solidFill>
                  <a:srgbClr val="000000"/>
                </a:solidFill>
                <a:cs typeface="Microsoft Sans Serif" pitchFamily="34" charset="0"/>
              </a:rPr>
              <a:t>использование танца и движения как процесса, способствующего интеграции</a:t>
            </a:r>
          </a:p>
          <a:p>
            <a:pPr marL="90488"/>
            <a:r>
              <a:rPr lang="ru-RU">
                <a:solidFill>
                  <a:srgbClr val="000000"/>
                </a:solidFill>
                <a:cs typeface="Microsoft Sans Serif" pitchFamily="34" charset="0"/>
              </a:rPr>
              <a:t>эмоционального и физического состояния ребенка.</a:t>
            </a:r>
          </a:p>
        </p:txBody>
      </p:sp>
      <p:grpSp>
        <p:nvGrpSpPr>
          <p:cNvPr id="15370" name="object 26"/>
          <p:cNvGrpSpPr>
            <a:grpSpLocks/>
          </p:cNvGrpSpPr>
          <p:nvPr/>
        </p:nvGrpSpPr>
        <p:grpSpPr bwMode="auto">
          <a:xfrm>
            <a:off x="5672095" y="815921"/>
            <a:ext cx="3041650" cy="6048375"/>
            <a:chOff x="3907535" y="549935"/>
            <a:chExt cx="5236845" cy="6308090"/>
          </a:xfrm>
        </p:grpSpPr>
        <p:pic>
          <p:nvPicPr>
            <p:cNvPr id="15378" name="object 2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7535" y="4111750"/>
              <a:ext cx="5236464" cy="2746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object 2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02226" y="4307176"/>
              <a:ext cx="4975098" cy="2457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0" name="object 29"/>
            <p:cNvSpPr>
              <a:spLocks noChangeArrowheads="1"/>
            </p:cNvSpPr>
            <p:nvPr/>
          </p:nvSpPr>
          <p:spPr bwMode="auto">
            <a:xfrm>
              <a:off x="5952617" y="549935"/>
              <a:ext cx="3131820" cy="1897380"/>
            </a:xfrm>
            <a:custGeom>
              <a:avLst/>
              <a:gdLst>
                <a:gd name="T0" fmla="*/ 0 w 3131820"/>
                <a:gd name="T1" fmla="*/ 0 h 1897380"/>
                <a:gd name="T2" fmla="*/ 3131820 w 3131820"/>
                <a:gd name="T3" fmla="*/ 1897380 h 1897380"/>
              </a:gdLst>
              <a:ahLst/>
              <a:cxnLst/>
              <a:rect l="T0" t="T1" r="T2" b="T3"/>
              <a:pathLst>
                <a:path w="3131820" h="1897380">
                  <a:moveTo>
                    <a:pt x="3131820" y="450570"/>
                  </a:moveTo>
                  <a:lnTo>
                    <a:pt x="3124708" y="450570"/>
                  </a:lnTo>
                  <a:lnTo>
                    <a:pt x="3124708" y="0"/>
                  </a:lnTo>
                  <a:lnTo>
                    <a:pt x="0" y="0"/>
                  </a:lnTo>
                  <a:lnTo>
                    <a:pt x="0" y="450570"/>
                  </a:lnTo>
                  <a:lnTo>
                    <a:pt x="0" y="523214"/>
                  </a:lnTo>
                  <a:lnTo>
                    <a:pt x="0" y="1897100"/>
                  </a:lnTo>
                  <a:lnTo>
                    <a:pt x="3131820" y="1897100"/>
                  </a:lnTo>
                  <a:lnTo>
                    <a:pt x="3131820" y="450570"/>
                  </a:lnTo>
                  <a:close/>
                </a:path>
              </a:pathLst>
            </a:custGeom>
            <a:solidFill>
              <a:srgbClr val="4FA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5371" name="object 30"/>
          <p:cNvSpPr txBox="1">
            <a:spLocks noChangeArrowheads="1"/>
          </p:cNvSpPr>
          <p:nvPr/>
        </p:nvSpPr>
        <p:spPr bwMode="auto">
          <a:xfrm>
            <a:off x="7556500" y="523876"/>
            <a:ext cx="2928938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2865" rIns="0" bIns="0">
            <a:spAutoFit/>
          </a:bodyPr>
          <a:lstStyle/>
          <a:p>
            <a:pPr marL="12700">
              <a:spcBef>
                <a:spcPts val="500"/>
              </a:spcBef>
            </a:pPr>
            <a:r>
              <a:rPr lang="ru-RU" b="1" i="1"/>
              <a:t>Библиотерапия</a:t>
            </a:r>
            <a:endParaRPr lang="ru-RU"/>
          </a:p>
          <a:p>
            <a:pPr marL="12700">
              <a:lnSpc>
                <a:spcPts val="1913"/>
              </a:lnSpc>
              <a:spcBef>
                <a:spcPts val="225"/>
              </a:spcBef>
            </a:pPr>
            <a:endParaRPr lang="ru-RU">
              <a:cs typeface="Microsoft Sans Serif" pitchFamily="34" charset="0"/>
            </a:endParaRPr>
          </a:p>
          <a:p>
            <a:pPr marL="12700">
              <a:lnSpc>
                <a:spcPts val="1913"/>
              </a:lnSpc>
              <a:spcBef>
                <a:spcPts val="225"/>
              </a:spcBef>
            </a:pPr>
            <a:endParaRPr lang="ru-RU">
              <a:cs typeface="Microsoft Sans Serif" pitchFamily="34" charset="0"/>
            </a:endParaRPr>
          </a:p>
          <a:p>
            <a:pPr marL="12700">
              <a:lnSpc>
                <a:spcPts val="1913"/>
              </a:lnSpc>
              <a:spcBef>
                <a:spcPts val="225"/>
              </a:spcBef>
            </a:pPr>
            <a:r>
              <a:rPr lang="ru-RU">
                <a:cs typeface="Microsoft Sans Serif" pitchFamily="34" charset="0"/>
              </a:rPr>
              <a:t>(от лат. biblio — книга и гр. Therapia — лечение) — метод арт- терапии,  использующий литературу как одну из форм лечения словом.</a:t>
            </a:r>
          </a:p>
        </p:txBody>
      </p:sp>
      <p:grpSp>
        <p:nvGrpSpPr>
          <p:cNvPr id="15372" name="object 31"/>
          <p:cNvGrpSpPr>
            <a:grpSpLocks/>
          </p:cNvGrpSpPr>
          <p:nvPr/>
        </p:nvGrpSpPr>
        <p:grpSpPr bwMode="auto">
          <a:xfrm>
            <a:off x="8815389" y="949326"/>
            <a:ext cx="447675" cy="225425"/>
            <a:chOff x="7291006" y="949642"/>
            <a:chExt cx="448309" cy="225425"/>
          </a:xfrm>
        </p:grpSpPr>
        <p:sp>
          <p:nvSpPr>
            <p:cNvPr id="15376" name="object 32"/>
            <p:cNvSpPr>
              <a:spLocks noChangeArrowheads="1"/>
            </p:cNvSpPr>
            <p:nvPr/>
          </p:nvSpPr>
          <p:spPr bwMode="auto">
            <a:xfrm>
              <a:off x="7298943" y="957580"/>
              <a:ext cx="432434" cy="209550"/>
            </a:xfrm>
            <a:custGeom>
              <a:avLst/>
              <a:gdLst>
                <a:gd name="T0" fmla="*/ 0 w 432434"/>
                <a:gd name="T1" fmla="*/ 0 h 209550"/>
                <a:gd name="T2" fmla="*/ 432434 w 432434"/>
                <a:gd name="T3" fmla="*/ 209550 h 209550"/>
              </a:gdLst>
              <a:ahLst/>
              <a:cxnLst/>
              <a:rect l="T0" t="T1" r="T2" b="T3"/>
              <a:pathLst>
                <a:path w="432434" h="209550">
                  <a:moveTo>
                    <a:pt x="324103" y="0"/>
                  </a:moveTo>
                  <a:lnTo>
                    <a:pt x="108076" y="0"/>
                  </a:lnTo>
                  <a:lnTo>
                    <a:pt x="108076" y="104775"/>
                  </a:lnTo>
                  <a:lnTo>
                    <a:pt x="0" y="104775"/>
                  </a:lnTo>
                  <a:lnTo>
                    <a:pt x="216026" y="209423"/>
                  </a:lnTo>
                  <a:lnTo>
                    <a:pt x="432053" y="104775"/>
                  </a:lnTo>
                  <a:lnTo>
                    <a:pt x="324103" y="104775"/>
                  </a:lnTo>
                  <a:lnTo>
                    <a:pt x="324103" y="0"/>
                  </a:lnTo>
                  <a:close/>
                </a:path>
              </a:pathLst>
            </a:custGeom>
            <a:solidFill>
              <a:srgbClr val="4FACF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5377" name="object 33"/>
            <p:cNvSpPr>
              <a:spLocks noChangeArrowheads="1"/>
            </p:cNvSpPr>
            <p:nvPr/>
          </p:nvSpPr>
          <p:spPr bwMode="auto">
            <a:xfrm>
              <a:off x="7298943" y="957580"/>
              <a:ext cx="432434" cy="209550"/>
            </a:xfrm>
            <a:custGeom>
              <a:avLst/>
              <a:gdLst>
                <a:gd name="T0" fmla="*/ 0 w 432434"/>
                <a:gd name="T1" fmla="*/ 0 h 209550"/>
                <a:gd name="T2" fmla="*/ 432434 w 432434"/>
                <a:gd name="T3" fmla="*/ 209550 h 209550"/>
              </a:gdLst>
              <a:ahLst/>
              <a:cxnLst/>
              <a:rect l="T0" t="T1" r="T2" b="T3"/>
              <a:pathLst>
                <a:path w="432434" h="209550">
                  <a:moveTo>
                    <a:pt x="0" y="104775"/>
                  </a:moveTo>
                  <a:lnTo>
                    <a:pt x="108076" y="104775"/>
                  </a:lnTo>
                  <a:lnTo>
                    <a:pt x="108076" y="0"/>
                  </a:lnTo>
                  <a:lnTo>
                    <a:pt x="324103" y="0"/>
                  </a:lnTo>
                  <a:lnTo>
                    <a:pt x="324103" y="104775"/>
                  </a:lnTo>
                  <a:lnTo>
                    <a:pt x="432053" y="104775"/>
                  </a:lnTo>
                  <a:lnTo>
                    <a:pt x="216026" y="209423"/>
                  </a:lnTo>
                  <a:lnTo>
                    <a:pt x="0" y="104775"/>
                  </a:lnTo>
                  <a:close/>
                </a:path>
              </a:pathLst>
            </a:custGeom>
            <a:noFill/>
            <a:ln w="15875">
              <a:solidFill>
                <a:srgbClr val="1C2B68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grpSp>
        <p:nvGrpSpPr>
          <p:cNvPr id="15373" name="object 34"/>
          <p:cNvGrpSpPr>
            <a:grpSpLocks/>
          </p:cNvGrpSpPr>
          <p:nvPr/>
        </p:nvGrpSpPr>
        <p:grpSpPr bwMode="auto">
          <a:xfrm>
            <a:off x="8280356" y="2614028"/>
            <a:ext cx="3360259" cy="2111117"/>
            <a:chOff x="6033515" y="2324100"/>
            <a:chExt cx="3110865" cy="2616835"/>
          </a:xfrm>
        </p:grpSpPr>
        <p:pic>
          <p:nvPicPr>
            <p:cNvPr id="15374" name="object 3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33515" y="2324100"/>
              <a:ext cx="3110484" cy="2616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object 3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228206" y="2519806"/>
              <a:ext cx="2704845" cy="2028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73B6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713</Words>
  <Application>Microsoft Office PowerPoint</Application>
  <PresentationFormat>Произвольный</PresentationFormat>
  <Paragraphs>147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Ресурсные техники в практике педагога – психолога в работе с детьми  «группы риска» и особыми образовательными потребностями</vt:lpstr>
      <vt:lpstr>Слайд 2</vt:lpstr>
      <vt:lpstr>Слайд 3</vt:lpstr>
      <vt:lpstr>Слайд 4</vt:lpstr>
      <vt:lpstr>В каких случаях ребенку необходима арт-терапия</vt:lpstr>
      <vt:lpstr>Основная цель арт- терапии  состоит в гармонизации личности через развитие   способности   самовыражения  и самопознания. </vt:lpstr>
      <vt:lpstr>Арт-терапия – упражнения</vt:lpstr>
      <vt:lpstr>По количеству участников</vt:lpstr>
      <vt:lpstr> По видам искусства</vt:lpstr>
      <vt:lpstr>По видам искусства </vt:lpstr>
      <vt:lpstr>По видам искусства</vt:lpstr>
      <vt:lpstr>По видам искусства</vt:lpstr>
      <vt:lpstr>По видам искусства</vt:lpstr>
      <vt:lpstr>Тестопластика</vt:lpstr>
      <vt:lpstr>Слайд 15</vt:lpstr>
      <vt:lpstr>Слайд 16</vt:lpstr>
      <vt:lpstr>Слайд 17</vt:lpstr>
      <vt:lpstr>Практикумы по арт-терапии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Е.А. Живолупов</dc:creator>
  <cp:lastModifiedBy>Суриет</cp:lastModifiedBy>
  <cp:revision>33</cp:revision>
  <dcterms:created xsi:type="dcterms:W3CDTF">2025-04-05T17:41:36Z</dcterms:created>
  <dcterms:modified xsi:type="dcterms:W3CDTF">2025-04-22T13:27:21Z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2025-04-05T00:00:00Z</vt:filetime>
  </property>
  <property fmtid="{D5CDD505-2E9C-101B-9397-08002B2CF9AE}" pid="5" name="Producer">
    <vt:lpwstr>Microsoft® PowerPoint® 2010</vt:lpwstr>
  </property>
</Properties>
</file>