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7143800" cy="544037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2"/>
                </a:solidFill>
              </a:rPr>
              <a:t>Алгоритм </a:t>
            </a:r>
            <a:r>
              <a:rPr lang="ru-RU" b="1" dirty="0" smtClean="0">
                <a:solidFill>
                  <a:schemeClr val="tx2"/>
                </a:solidFill>
              </a:rPr>
              <a:t>организации социально-педагогического </a:t>
            </a:r>
            <a:r>
              <a:rPr lang="ru-RU" b="1" dirty="0" smtClean="0">
                <a:solidFill>
                  <a:schemeClr val="tx2"/>
                </a:solidFill>
              </a:rPr>
              <a:t>сопровождения </a:t>
            </a:r>
            <a:r>
              <a:rPr lang="ru-RU" b="1" dirty="0" smtClean="0">
                <a:solidFill>
                  <a:schemeClr val="tx2"/>
                </a:solidFill>
              </a:rPr>
              <a:t>детей из семей, находящихся в социально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опасном положении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 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2049" name="Picture 1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0"/>
            <a:ext cx="1928794" cy="156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500990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1" dirty="0" smtClean="0"/>
              <a:t>Основания по котором ребенок и (или) семья могут быть признаны находящимися в социально опасном положении определены в статье 1 Федерального закона от 24 июня 1999 г. № 120-ФЗ «Об </a:t>
            </a:r>
            <a:r>
              <a:rPr lang="ru-RU" sz="1800" b="1" dirty="0" smtClean="0"/>
              <a:t>основах системы </a:t>
            </a:r>
            <a:r>
              <a:rPr lang="ru-RU" sz="1800" b="1" dirty="0" smtClean="0"/>
              <a:t>профилактики безнадзорности и правонарушений несовершеннолетних»</a:t>
            </a:r>
            <a:endParaRPr lang="ru-RU" sz="1800" dirty="0"/>
          </a:p>
        </p:txBody>
      </p:sp>
      <p:sp>
        <p:nvSpPr>
          <p:cNvPr id="33" name="Текст 32"/>
          <p:cNvSpPr>
            <a:spLocks noGrp="1"/>
          </p:cNvSpPr>
          <p:nvPr>
            <p:ph type="body" idx="1"/>
          </p:nvPr>
        </p:nvSpPr>
        <p:spPr>
          <a:xfrm>
            <a:off x="500034" y="1714488"/>
            <a:ext cx="4040188" cy="5715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Несовершеннолетние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1" name="Текст 30"/>
          <p:cNvSpPr>
            <a:spLocks noGrp="1"/>
          </p:cNvSpPr>
          <p:nvPr>
            <p:ph type="body" sz="half" idx="3"/>
          </p:nvPr>
        </p:nvSpPr>
        <p:spPr>
          <a:xfrm>
            <a:off x="4714876" y="1428736"/>
            <a:ext cx="4041775" cy="654843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1"/>
                </a:solidFill>
              </a:rPr>
              <a:t>СЕМЬЯ (РОДИТЕЛИ/ЗАКОННЫЕ </a:t>
            </a:r>
            <a:r>
              <a:rPr lang="ru-RU" sz="1600" dirty="0" smtClean="0">
                <a:solidFill>
                  <a:schemeClr val="accent1"/>
                </a:solidFill>
              </a:rPr>
              <a:t>ПРЕДСТАВИТЕЛИ)</a:t>
            </a:r>
            <a:endParaRPr lang="ru-RU" sz="1600" dirty="0">
              <a:solidFill>
                <a:schemeClr val="accent1"/>
              </a:solidFill>
            </a:endParaRPr>
          </a:p>
        </p:txBody>
      </p:sp>
      <p:sp>
        <p:nvSpPr>
          <p:cNvPr id="30" name="Содержимое 29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pPr marL="1588" indent="15875">
              <a:buNone/>
            </a:pPr>
            <a:r>
              <a:rPr lang="ru-RU" sz="1300" b="1" dirty="0" smtClean="0">
                <a:solidFill>
                  <a:schemeClr val="tx2"/>
                </a:solidFill>
                <a:cs typeface="Times New Roman" pitchFamily="18" charset="0"/>
              </a:rPr>
              <a:t>Воспитываются в семье, где родители или другие их законные представители</a:t>
            </a:r>
          </a:p>
          <a:p>
            <a:pPr>
              <a:buNone/>
            </a:pPr>
            <a:r>
              <a:rPr lang="ru-RU" sz="1300" b="1" dirty="0" smtClean="0">
                <a:solidFill>
                  <a:schemeClr val="tx2"/>
                </a:solidFill>
                <a:cs typeface="Times New Roman" pitchFamily="18" charset="0"/>
              </a:rPr>
              <a:t>либо не исполняют или ненадлежащим </a:t>
            </a:r>
            <a:r>
              <a:rPr lang="ru-RU" sz="1300" b="1" dirty="0" smtClean="0">
                <a:solidFill>
                  <a:schemeClr val="tx2"/>
                </a:solidFill>
                <a:cs typeface="Times New Roman" pitchFamily="18" charset="0"/>
              </a:rPr>
              <a:t>образом исполняют </a:t>
            </a:r>
            <a:r>
              <a:rPr lang="ru-RU" sz="1300" b="1" dirty="0" smtClean="0">
                <a:solidFill>
                  <a:schemeClr val="tx2"/>
                </a:solidFill>
                <a:cs typeface="Times New Roman" pitchFamily="18" charset="0"/>
              </a:rPr>
              <a:t>свои обязанности по их воспитанию, обучению или содержанию,</a:t>
            </a:r>
          </a:p>
          <a:p>
            <a:pPr>
              <a:buNone/>
            </a:pPr>
            <a:r>
              <a:rPr lang="ru-RU" sz="1300" b="1" dirty="0" smtClean="0">
                <a:solidFill>
                  <a:schemeClr val="tx2"/>
                </a:solidFill>
                <a:cs typeface="Times New Roman" pitchFamily="18" charset="0"/>
              </a:rPr>
              <a:t>либо отрицательно влияют на их поведение, либо жестоко обращаются с </a:t>
            </a:r>
            <a:r>
              <a:rPr lang="ru-RU" sz="1300" b="1" dirty="0" smtClean="0">
                <a:solidFill>
                  <a:schemeClr val="tx2"/>
                </a:solidFill>
                <a:cs typeface="Times New Roman" pitchFamily="18" charset="0"/>
              </a:rPr>
              <a:t>ними.</a:t>
            </a:r>
          </a:p>
          <a:p>
            <a:pPr marL="1588" indent="-1588">
              <a:buNone/>
            </a:pPr>
            <a:endParaRPr lang="ru-RU" sz="13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1588" indent="-1588">
              <a:buNone/>
            </a:pPr>
            <a:r>
              <a:rPr lang="ru-RU" sz="1300" b="1" dirty="0" smtClean="0">
                <a:solidFill>
                  <a:schemeClr val="tx2"/>
                </a:solidFill>
                <a:cs typeface="Times New Roman" pitchFamily="18" charset="0"/>
              </a:rPr>
              <a:t>Вследствие </a:t>
            </a:r>
            <a:r>
              <a:rPr lang="ru-RU" sz="1300" b="1" dirty="0" smtClean="0">
                <a:solidFill>
                  <a:schemeClr val="tx2"/>
                </a:solidFill>
                <a:cs typeface="Times New Roman" pitchFamily="18" charset="0"/>
              </a:rPr>
              <a:t>безнадзорности или </a:t>
            </a:r>
            <a:r>
              <a:rPr lang="ru-RU" sz="1300" b="1" dirty="0" smtClean="0">
                <a:solidFill>
                  <a:schemeClr val="tx2"/>
                </a:solidFill>
                <a:cs typeface="Times New Roman" pitchFamily="18" charset="0"/>
              </a:rPr>
              <a:t>беспризорности находятся </a:t>
            </a:r>
            <a:r>
              <a:rPr lang="ru-RU" sz="1300" b="1" dirty="0" smtClean="0">
                <a:solidFill>
                  <a:schemeClr val="tx2"/>
                </a:solidFill>
                <a:cs typeface="Times New Roman" pitchFamily="18" charset="0"/>
              </a:rPr>
              <a:t>в обстановке, представляющей опасность для их жизни или здоровья либо не отвечающей требованиям к их воспитанию или содержанию, либо совершают правонарушения или иные антиобщественные </a:t>
            </a:r>
            <a:r>
              <a:rPr lang="ru-RU" sz="1300" b="1" dirty="0" smtClean="0">
                <a:solidFill>
                  <a:schemeClr val="tx2"/>
                </a:solidFill>
                <a:cs typeface="Times New Roman" pitchFamily="18" charset="0"/>
              </a:rPr>
              <a:t>действия.</a:t>
            </a:r>
            <a:endParaRPr lang="ru-RU" sz="13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buNone/>
            </a:pPr>
            <a:endParaRPr lang="ru-RU" sz="13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1300" b="1" dirty="0" smtClean="0">
                <a:solidFill>
                  <a:schemeClr val="tx2"/>
                </a:solidFill>
                <a:cs typeface="Times New Roman" pitchFamily="18" charset="0"/>
              </a:rPr>
              <a:t>Являются </a:t>
            </a:r>
            <a:r>
              <a:rPr lang="ru-RU" sz="1300" b="1" dirty="0" smtClean="0">
                <a:solidFill>
                  <a:schemeClr val="tx2"/>
                </a:solidFill>
                <a:cs typeface="Times New Roman" pitchFamily="18" charset="0"/>
              </a:rPr>
              <a:t>жертвами физического, психического или иного вида </a:t>
            </a:r>
            <a:r>
              <a:rPr lang="ru-RU" sz="1300" b="1" dirty="0" smtClean="0">
                <a:solidFill>
                  <a:schemeClr val="tx2"/>
                </a:solidFill>
                <a:cs typeface="Times New Roman" pitchFamily="18" charset="0"/>
              </a:rPr>
              <a:t>насилия.</a:t>
            </a:r>
            <a:endParaRPr lang="ru-RU" sz="13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buNone/>
            </a:pPr>
            <a:endParaRPr lang="ru-RU" sz="13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1300" b="1" dirty="0" smtClean="0">
                <a:solidFill>
                  <a:schemeClr val="tx2"/>
                </a:solidFill>
                <a:cs typeface="Times New Roman" pitchFamily="18" charset="0"/>
              </a:rPr>
              <a:t>Пострадали </a:t>
            </a:r>
            <a:r>
              <a:rPr lang="ru-RU" sz="1300" b="1" dirty="0" smtClean="0">
                <a:solidFill>
                  <a:schemeClr val="tx2"/>
                </a:solidFill>
                <a:cs typeface="Times New Roman" pitchFamily="18" charset="0"/>
              </a:rPr>
              <a:t>в результате военных действий, природных или техногенных аварий, бедствий, </a:t>
            </a:r>
            <a:r>
              <a:rPr lang="ru-RU" sz="1300" b="1" dirty="0" smtClean="0">
                <a:solidFill>
                  <a:schemeClr val="tx2"/>
                </a:solidFill>
                <a:cs typeface="Times New Roman" pitchFamily="18" charset="0"/>
              </a:rPr>
              <a:t>катастроф.</a:t>
            </a:r>
            <a:endParaRPr lang="ru-RU" sz="13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buNone/>
            </a:pPr>
            <a:endParaRPr lang="ru-RU" sz="13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1300" b="1" dirty="0" smtClean="0">
                <a:solidFill>
                  <a:schemeClr val="tx2"/>
                </a:solidFill>
                <a:cs typeface="Times New Roman" pitchFamily="18" charset="0"/>
              </a:rPr>
              <a:t>Оказались </a:t>
            </a:r>
            <a:r>
              <a:rPr lang="ru-RU" sz="1300" b="1" dirty="0" smtClean="0">
                <a:solidFill>
                  <a:schemeClr val="tx2"/>
                </a:solidFill>
                <a:cs typeface="Times New Roman" pitchFamily="18" charset="0"/>
              </a:rPr>
              <a:t>в других неблагоприятных условиях, экстремальных </a:t>
            </a:r>
            <a:r>
              <a:rPr lang="ru-RU" sz="1300" b="1" dirty="0" smtClean="0">
                <a:solidFill>
                  <a:schemeClr val="tx2"/>
                </a:solidFill>
                <a:cs typeface="Times New Roman" pitchFamily="18" charset="0"/>
              </a:rPr>
              <a:t>ситуациях.</a:t>
            </a:r>
            <a:endParaRPr lang="ru-RU" sz="13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buNone/>
            </a:pPr>
            <a:endParaRPr lang="ru-RU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одержимое 31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54521"/>
          </a:xfrm>
        </p:spPr>
        <p:txBody>
          <a:bodyPr>
            <a:normAutofit fontScale="85000" lnSpcReduction="10000"/>
          </a:bodyPr>
          <a:lstStyle/>
          <a:p>
            <a:pPr marL="1588" indent="15875" algn="just"/>
            <a:r>
              <a:rPr lang="ru-RU" sz="1300" b="1" dirty="0" smtClean="0">
                <a:solidFill>
                  <a:schemeClr val="tx2"/>
                </a:solidFill>
              </a:rPr>
              <a:t>Не удовлетворяют основные жизненные потребности </a:t>
            </a:r>
            <a:r>
              <a:rPr lang="ru-RU" sz="1300" b="1" dirty="0" smtClean="0">
                <a:solidFill>
                  <a:schemeClr val="tx2"/>
                </a:solidFill>
              </a:rPr>
              <a:t>детей (неблагоприятные </a:t>
            </a:r>
            <a:r>
              <a:rPr lang="ru-RU" sz="1300" b="1" dirty="0" smtClean="0">
                <a:solidFill>
                  <a:schemeClr val="tx2"/>
                </a:solidFill>
              </a:rPr>
              <a:t>социально-экономические, медико-санитарные </a:t>
            </a:r>
            <a:r>
              <a:rPr lang="ru-RU" sz="1300" b="1" dirty="0" smtClean="0">
                <a:solidFill>
                  <a:schemeClr val="tx2"/>
                </a:solidFill>
              </a:rPr>
              <a:t> </a:t>
            </a:r>
            <a:r>
              <a:rPr lang="ru-RU" sz="1300" b="1" dirty="0" smtClean="0">
                <a:solidFill>
                  <a:schemeClr val="tx2"/>
                </a:solidFill>
              </a:rPr>
              <a:t>и </a:t>
            </a:r>
            <a:r>
              <a:rPr lang="ru-RU" sz="1300" b="1" dirty="0" smtClean="0">
                <a:solidFill>
                  <a:schemeClr val="tx2"/>
                </a:solidFill>
              </a:rPr>
              <a:t>социально-демографические </a:t>
            </a:r>
            <a:r>
              <a:rPr lang="ru-RU" sz="1300" b="1" dirty="0" smtClean="0">
                <a:solidFill>
                  <a:schemeClr val="tx2"/>
                </a:solidFill>
              </a:rPr>
              <a:t>показатели), не защищают их права и </a:t>
            </a:r>
            <a:r>
              <a:rPr lang="ru-RU" sz="1300" b="1" dirty="0" smtClean="0">
                <a:solidFill>
                  <a:schemeClr val="tx2"/>
                </a:solidFill>
              </a:rPr>
              <a:t>интересы.</a:t>
            </a:r>
          </a:p>
          <a:p>
            <a:pPr marL="1588" indent="15875" algn="just"/>
            <a:r>
              <a:rPr lang="ru-RU" sz="1300" b="1" dirty="0" smtClean="0">
                <a:solidFill>
                  <a:schemeClr val="tx2"/>
                </a:solidFill>
              </a:rPr>
              <a:t>Не обеспечивают надзор за поведением ребенка и его образом жизни, вследствие чего тот совершает антиобщественные или противоправные деяния (педагогически несостоятельны</a:t>
            </a:r>
            <a:r>
              <a:rPr lang="ru-RU" sz="1300" b="1" dirty="0" smtClean="0">
                <a:solidFill>
                  <a:schemeClr val="tx2"/>
                </a:solidFill>
              </a:rPr>
              <a:t>).</a:t>
            </a:r>
            <a:endParaRPr lang="ru-RU" sz="1300" b="1" dirty="0" smtClean="0">
              <a:solidFill>
                <a:schemeClr val="tx2"/>
              </a:solidFill>
            </a:endParaRPr>
          </a:p>
          <a:p>
            <a:pPr marL="1588" indent="15875" algn="just"/>
            <a:r>
              <a:rPr lang="ru-RU" sz="1300" b="1" dirty="0" smtClean="0">
                <a:solidFill>
                  <a:schemeClr val="tx2"/>
                </a:solidFill>
              </a:rPr>
              <a:t>Ведут аморальный /криминальный/ образ жизни, вовлекают ребенка в противоправную деятельность или антиобщественное </a:t>
            </a:r>
            <a:r>
              <a:rPr lang="ru-RU" sz="1300" b="1" dirty="0" smtClean="0">
                <a:solidFill>
                  <a:schemeClr val="tx2"/>
                </a:solidFill>
              </a:rPr>
              <a:t>поведение.</a:t>
            </a:r>
            <a:endParaRPr lang="ru-RU" sz="1300" b="1" dirty="0" smtClean="0">
              <a:solidFill>
                <a:schemeClr val="tx2"/>
              </a:solidFill>
            </a:endParaRPr>
          </a:p>
          <a:p>
            <a:pPr marL="1588" indent="15875" algn="just"/>
            <a:r>
              <a:rPr lang="ru-RU" sz="1300" b="1" dirty="0" smtClean="0">
                <a:solidFill>
                  <a:schemeClr val="tx2"/>
                </a:solidFill>
              </a:rPr>
              <a:t>Не проявляют заботу и внимание, систематически применяют антипедагогические меры воздействия по отношению к ребенку, насилие и жестокое обращение, злоупотребляют своими правами, в связи с чем создают опасность для жизни и (или) здоровья </a:t>
            </a:r>
            <a:r>
              <a:rPr lang="ru-RU" sz="1300" b="1" dirty="0" smtClean="0">
                <a:solidFill>
                  <a:schemeClr val="tx2"/>
                </a:solidFill>
              </a:rPr>
              <a:t>ребенка.</a:t>
            </a:r>
            <a:endParaRPr lang="ru-RU" sz="1300" b="1" dirty="0" smtClean="0">
              <a:solidFill>
                <a:schemeClr val="tx2"/>
              </a:solidFill>
            </a:endParaRPr>
          </a:p>
          <a:p>
            <a:pPr marL="1588" indent="15875" algn="just"/>
            <a:r>
              <a:rPr lang="ru-RU" sz="1300" b="1" dirty="0" smtClean="0">
                <a:solidFill>
                  <a:schemeClr val="tx2"/>
                </a:solidFill>
              </a:rPr>
              <a:t>Привлекались к административной и/или уголовной ответственности за неисполнение либо ненадлежащее исполнение своих обязанностей по его воспитанию, обучению и (или) содержанию </a:t>
            </a:r>
            <a:r>
              <a:rPr lang="ru-RU" sz="1300" b="1" dirty="0" smtClean="0">
                <a:solidFill>
                  <a:schemeClr val="tx2"/>
                </a:solidFill>
              </a:rPr>
              <a:t>ребенка.</a:t>
            </a:r>
          </a:p>
          <a:p>
            <a:pPr marL="1588" indent="15875" algn="just"/>
            <a:r>
              <a:rPr lang="ru-RU" sz="1300" b="1" dirty="0" smtClean="0">
                <a:solidFill>
                  <a:schemeClr val="tx2"/>
                </a:solidFill>
              </a:rPr>
              <a:t>Имеют в семье ребенка (детей), признанного находящимся в социально опасном </a:t>
            </a:r>
            <a:r>
              <a:rPr lang="ru-RU" sz="1300" b="1" dirty="0" smtClean="0">
                <a:solidFill>
                  <a:schemeClr val="tx2"/>
                </a:solidFill>
              </a:rPr>
              <a:t>положении.</a:t>
            </a:r>
            <a:endParaRPr lang="ru-RU" sz="1300" b="1" dirty="0" smtClean="0">
              <a:solidFill>
                <a:schemeClr val="tx2"/>
              </a:solidFill>
            </a:endParaRPr>
          </a:p>
          <a:p>
            <a:pPr marL="1588" indent="15875" algn="just"/>
            <a:r>
              <a:rPr lang="ru-RU" sz="1300" b="1" dirty="0" smtClean="0">
                <a:solidFill>
                  <a:schemeClr val="tx2"/>
                </a:solidFill>
              </a:rPr>
              <a:t>Имеют в семье ребенка (детей), признанного находящимся в социально опасном положении</a:t>
            </a:r>
          </a:p>
          <a:p>
            <a:pPr marL="1588" indent="15875"/>
            <a:endParaRPr lang="ru-RU" sz="1200" dirty="0" smtClean="0"/>
          </a:p>
          <a:p>
            <a:pPr marL="1588" indent="15875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0"/>
            <a:ext cx="914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7143800" cy="122553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Решение о признании семьи находящейся в социально опасном положении </a:t>
            </a:r>
            <a:r>
              <a:rPr lang="ru-RU" sz="2000" b="1" dirty="0" smtClean="0">
                <a:solidFill>
                  <a:srgbClr val="002060"/>
                </a:solidFill>
              </a:rPr>
              <a:t>принимает Комиссия </a:t>
            </a:r>
            <a:r>
              <a:rPr lang="ru-RU" sz="2000" b="1" dirty="0" smtClean="0">
                <a:solidFill>
                  <a:srgbClr val="002060"/>
                </a:solidFill>
              </a:rPr>
              <a:t>по делам несовершеннолетних и защите их </a:t>
            </a:r>
            <a:r>
              <a:rPr lang="ru-RU" sz="2000" b="1" dirty="0" smtClean="0">
                <a:solidFill>
                  <a:srgbClr val="002060"/>
                </a:solidFill>
              </a:rPr>
              <a:t>прав  (КДН </a:t>
            </a:r>
            <a:r>
              <a:rPr lang="ru-RU" sz="2000" b="1" dirty="0" smtClean="0">
                <a:solidFill>
                  <a:srgbClr val="002060"/>
                </a:solidFill>
              </a:rPr>
              <a:t>и ЗП)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27650" name="Picture 2" descr="C:\Users\7B67~1\AppData\Local\Temp\Rar$DIa8096.18031\IMG_20260313_1605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8143143" cy="4851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7B67~1\AppData\Local\Temp\Rar$DIa8096.47825\IMG_20260313_1605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8180007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7B67~1\AppData\Local\Temp\Rar$DIa8096.17403\IMG_20260313_1604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8891751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7B67~1\AppData\Local\Temp\Rar$DIa8096.24567\IMG_20260313_1605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18"/>
            <a:ext cx="8858281" cy="6129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7B67~1\AppData\Local\Temp\Rar$DIa8096.36100\IMG_20260313_1604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651904" cy="536383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Выявление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305800" cy="7143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Социально-педагогическое сопровождение</a:t>
            </a:r>
            <a:endParaRPr lang="ru-RU" sz="3200" dirty="0"/>
          </a:p>
        </p:txBody>
      </p:sp>
      <p:pic>
        <p:nvPicPr>
          <p:cNvPr id="32770" name="Picture 2" descr="C:\Users\7B67~1\AppData\Local\Temp\Rar$DIa8096.45330\IMG_20260313_16045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8830207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</TotalTime>
  <Words>294</Words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                                Алгоритм организации социально-педагогического сопровождения детей из семей, находящихся в социально опасном положении   </vt:lpstr>
      <vt:lpstr>             Основания по котором ребенок и (или) семья могут быть признаны находящимися в социально опасном положении определены в статье 1 Федерального закона от 24 июня 1999 г. № 120-ФЗ «Об основах системы профилактики безнадзорности и правонарушений несовершеннолетних»</vt:lpstr>
      <vt:lpstr>Решение о признании семьи находящейся в социально опасном положении принимает Комиссия по делам несовершеннолетних и защите их прав  (КДН и ЗП) </vt:lpstr>
      <vt:lpstr>Слайд 4</vt:lpstr>
      <vt:lpstr>Слайд 5</vt:lpstr>
      <vt:lpstr>Слайд 6</vt:lpstr>
      <vt:lpstr>Выявление</vt:lpstr>
      <vt:lpstr>Социально-педагогическое сопровождение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Алгоритм организации социально-педагогического сопровождения детей из семей, находящихся в социально опасном положении   </dc:title>
  <dc:creator>Фатима</dc:creator>
  <cp:lastModifiedBy>Суриет</cp:lastModifiedBy>
  <cp:revision>8</cp:revision>
  <dcterms:created xsi:type="dcterms:W3CDTF">2026-03-13T12:08:52Z</dcterms:created>
  <dcterms:modified xsi:type="dcterms:W3CDTF">2026-03-13T13:29:59Z</dcterms:modified>
</cp:coreProperties>
</file>