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8"/>
  </p:notesMasterIdLst>
  <p:sldIdLst>
    <p:sldId id="269" r:id="rId2"/>
    <p:sldId id="556" r:id="rId3"/>
    <p:sldId id="557" r:id="rId4"/>
    <p:sldId id="558" r:id="rId5"/>
    <p:sldId id="559" r:id="rId6"/>
    <p:sldId id="561" r:id="rId7"/>
    <p:sldId id="560" r:id="rId8"/>
    <p:sldId id="562" r:id="rId9"/>
    <p:sldId id="563" r:id="rId10"/>
    <p:sldId id="564" r:id="rId11"/>
    <p:sldId id="573" r:id="rId12"/>
    <p:sldId id="574" r:id="rId13"/>
    <p:sldId id="575" r:id="rId14"/>
    <p:sldId id="576" r:id="rId15"/>
    <p:sldId id="577" r:id="rId16"/>
    <p:sldId id="578" r:id="rId17"/>
    <p:sldId id="579" r:id="rId18"/>
    <p:sldId id="565" r:id="rId19"/>
    <p:sldId id="566" r:id="rId20"/>
    <p:sldId id="567" r:id="rId21"/>
    <p:sldId id="568" r:id="rId22"/>
    <p:sldId id="569" r:id="rId23"/>
    <p:sldId id="580" r:id="rId24"/>
    <p:sldId id="570" r:id="rId25"/>
    <p:sldId id="571" r:id="rId26"/>
    <p:sldId id="572" r:id="rId27"/>
    <p:sldId id="581" r:id="rId28"/>
    <p:sldId id="582" r:id="rId29"/>
    <p:sldId id="584" r:id="rId30"/>
    <p:sldId id="583" r:id="rId31"/>
    <p:sldId id="585" r:id="rId32"/>
    <p:sldId id="587" r:id="rId33"/>
    <p:sldId id="588" r:id="rId34"/>
    <p:sldId id="586" r:id="rId35"/>
    <p:sldId id="606" r:id="rId36"/>
    <p:sldId id="589" r:id="rId37"/>
    <p:sldId id="626" r:id="rId38"/>
    <p:sldId id="607" r:id="rId39"/>
    <p:sldId id="590" r:id="rId40"/>
    <p:sldId id="591" r:id="rId41"/>
    <p:sldId id="592" r:id="rId42"/>
    <p:sldId id="593" r:id="rId43"/>
    <p:sldId id="594" r:id="rId44"/>
    <p:sldId id="596" r:id="rId45"/>
    <p:sldId id="597" r:id="rId46"/>
    <p:sldId id="598" r:id="rId47"/>
    <p:sldId id="599" r:id="rId48"/>
    <p:sldId id="608" r:id="rId49"/>
    <p:sldId id="601" r:id="rId50"/>
    <p:sldId id="603" r:id="rId51"/>
    <p:sldId id="609" r:id="rId52"/>
    <p:sldId id="610" r:id="rId53"/>
    <p:sldId id="611" r:id="rId54"/>
    <p:sldId id="613" r:id="rId55"/>
    <p:sldId id="614" r:id="rId56"/>
    <p:sldId id="615" r:id="rId57"/>
    <p:sldId id="617" r:id="rId58"/>
    <p:sldId id="616" r:id="rId59"/>
    <p:sldId id="618" r:id="rId60"/>
    <p:sldId id="619" r:id="rId61"/>
    <p:sldId id="620" r:id="rId62"/>
    <p:sldId id="621" r:id="rId63"/>
    <p:sldId id="625" r:id="rId64"/>
    <p:sldId id="622" r:id="rId65"/>
    <p:sldId id="624" r:id="rId66"/>
    <p:sldId id="395" r:id="rId67"/>
  </p:sldIdLst>
  <p:sldSz cx="9144000" cy="6858000" type="screen4x3"/>
  <p:notesSz cx="6858000" cy="9144000"/>
  <p:custDataLst>
    <p:tags r:id="rId6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00602B"/>
    <a:srgbClr val="000099"/>
    <a:srgbClr val="9C9F0D"/>
    <a:srgbClr val="14C1D8"/>
    <a:srgbClr val="C9CD11"/>
    <a:srgbClr val="CC00CC"/>
    <a:srgbClr val="FF00FF"/>
    <a:srgbClr val="F79BEC"/>
    <a:srgbClr val="07E5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 showGuides="1">
      <p:cViewPr varScale="1">
        <p:scale>
          <a:sx n="108" d="100"/>
          <a:sy n="108" d="100"/>
        </p:scale>
        <p:origin x="12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57477-D4C2-477F-B869-7C2D21F0C170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11F9C-67EF-45C6-80EA-AA4A132D97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04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1F9C-67EF-45C6-80EA-AA4A132D97A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398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1F9C-67EF-45C6-80EA-AA4A132D97A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121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1F9C-67EF-45C6-80EA-AA4A132D97AF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118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1F9C-67EF-45C6-80EA-AA4A132D97AF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232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1F9C-67EF-45C6-80EA-AA4A132D97AF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321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A121-1D34-4CA4-8DA0-73D3507F1EDA}" type="datetime1">
              <a:rPr lang="ru-RU" smtClean="0"/>
              <a:t>28.08.2026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D34EAB48-A6FD-468E-A88E-0C21184EA29E}" type="datetime1">
              <a:rPr lang="ru-RU" smtClean="0"/>
              <a:t>28.08.2026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/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65" indent="-228600" algn="l" rtl="0" eaLnBrk="1" latinLnBrk="0" hangingPunct="1">
        <a:spcBef>
          <a:spcPts val="325"/>
        </a:spcBef>
        <a:buClr>
          <a:schemeClr val="accent1"/>
        </a:buClr>
        <a:buFont typeface="Verdana" panose="020B0604030504040204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790" indent="-228600" algn="l" rtl="0" eaLnBrk="1" latinLnBrk="0" hangingPunct="1">
        <a:spcBef>
          <a:spcPts val="350"/>
        </a:spcBef>
        <a:buClr>
          <a:schemeClr val="accent2"/>
        </a:buClr>
        <a:buSzTx/>
        <a:buFont typeface="Wingdings 2" panose="05020102010507070707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 panose="05020102010507070707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46" y="318172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муниципальной системы образования в условиях трансформации общества: </a:t>
            </a:r>
            <a:endParaRPr lang="ru-RU" sz="2800" b="1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содержания к формированию образовательной среды будущего</a:t>
            </a:r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50" y="1981399"/>
            <a:ext cx="8737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ru-RU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Августовское пленарное заседание</a:t>
            </a:r>
            <a:r>
              <a:rPr lang="en-US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</a:t>
            </a:r>
            <a: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«Город Адыгейск»</a:t>
            </a:r>
            <a: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>
              <a:ln w="3175" cmpd="sng"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6093296"/>
            <a:ext cx="2267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/>
              <a:t> </a:t>
            </a: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 августа 2026 г.</a:t>
            </a:r>
            <a:endParaRPr lang="ru-RU" sz="2000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374834"/>
            <a:ext cx="1591194" cy="1524132"/>
          </a:xfrm>
          <a:prstGeom prst="rect">
            <a:avLst/>
          </a:prstGeom>
        </p:spPr>
      </p:pic>
      <p:pic>
        <p:nvPicPr>
          <p:cNvPr id="8" name="Рисунок 7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321042"/>
            <a:ext cx="1831975" cy="1495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2132" t="2366" r="1961" b="2791"/>
          <a:stretch>
            <a:fillRect/>
          </a:stretch>
        </p:blipFill>
        <p:spPr>
          <a:xfrm>
            <a:off x="1331640" y="-768"/>
            <a:ext cx="6984776" cy="68587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381829" cy="11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1829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7521" t="32213" r="68907" b="13197"/>
          <a:stretch>
            <a:fillRect/>
          </a:stretch>
        </p:blipFill>
        <p:spPr>
          <a:xfrm>
            <a:off x="-26321" y="287265"/>
            <a:ext cx="4698604" cy="6120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67910" t="26897" r="12786" b="25847"/>
          <a:stretch>
            <a:fillRect/>
          </a:stretch>
        </p:blipFill>
        <p:spPr>
          <a:xfrm>
            <a:off x="4788024" y="273249"/>
            <a:ext cx="4421205" cy="608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6748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1221" t="27471" r="3541" b="16621"/>
          <a:stretch>
            <a:fillRect/>
          </a:stretch>
        </p:blipFill>
        <p:spPr>
          <a:xfrm>
            <a:off x="0" y="20880"/>
            <a:ext cx="9144000" cy="68478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9" y="0"/>
            <a:ext cx="1260052" cy="102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4735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3368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" y="124417"/>
            <a:ext cx="9144000" cy="661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65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08" y="0"/>
            <a:ext cx="9147207" cy="686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1702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t="12404"/>
          <a:stretch>
            <a:fillRect/>
          </a:stretch>
        </p:blipFill>
        <p:spPr>
          <a:xfrm>
            <a:off x="0" y="620688"/>
            <a:ext cx="4617934" cy="53732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23024" r="12221"/>
          <a:stretch>
            <a:fillRect/>
          </a:stretch>
        </p:blipFill>
        <p:spPr>
          <a:xfrm>
            <a:off x="4592692" y="594202"/>
            <a:ext cx="4639219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3018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39261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4104456" cy="27263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9512" y="3140968"/>
            <a:ext cx="8833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прошлом году министром просвещения РФ Сергеем Сергеевичем Кравцовым объявлено о фактическом завершении формирования единого образовательного пространства в части полного перехода на всех уровнях школьного образования на обновленные федеральные стандарты и утвержденные федеральные программы по всем предметам.</a:t>
            </a:r>
          </a:p>
        </p:txBody>
      </p:sp>
    </p:spTree>
    <p:extLst>
      <p:ext uri="{BB962C8B-B14F-4D97-AF65-F5344CB8AC3E}">
        <p14:creationId xmlns:p14="http://schemas.microsoft.com/office/powerpoint/2010/main" val="195997648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32656"/>
            <a:ext cx="8107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Новые </a:t>
            </a:r>
            <a:r>
              <a:rPr lang="ru-RU" sz="2800" b="1" u="sng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предметы и трансформация существующих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0924" y="1338975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сентября 2026 года для первоклассников снимается обязанность выполнять домашние работы. Любые предложения учителя потренироваться дома носят исключительно рекомендательный характер.</a:t>
            </a:r>
          </a:p>
          <a:p>
            <a:pPr algn="just"/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сентября 2026 года для пятиклассников вводится новый обязательный предмет – «Духовно-нравственная культура России» (ДНКР). В первый год на него выделяется 17 часов (одно занятие в неделю во втором полугодии), с сентября 2027 года дисциплина поэтапно включается в учебные планы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6-х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7-х классов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34 часа ежегодно.</a:t>
            </a:r>
          </a:p>
        </p:txBody>
      </p:sp>
    </p:spTree>
    <p:extLst>
      <p:ext uri="{BB962C8B-B14F-4D97-AF65-F5344CB8AC3E}">
        <p14:creationId xmlns:p14="http://schemas.microsoft.com/office/powerpoint/2010/main" val="94030470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7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2482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12845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«Обществознание» в основной школе преподается исключительно в 9 классе.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6-8 классах отдельная дисциплина упраздняется: отдельные темы, касающиеся права, социального устройства и гражданских обязанностей, переносятся в исторический курс. Освободившиеся часы передаются истории.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Вводится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единая федеральная программа с фиксированным количеством занятий и строго определенной последовательностью тем – педагоги утрачивают право менять очередность изучения разделов внутри класса, что обеспечивает единый образовательный результат вне школы.</a:t>
            </a:r>
          </a:p>
        </p:txBody>
      </p:sp>
    </p:spTree>
    <p:extLst>
      <p:ext uri="{BB962C8B-B14F-4D97-AF65-F5344CB8AC3E}">
        <p14:creationId xmlns:p14="http://schemas.microsoft.com/office/powerpoint/2010/main" val="425502485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843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5-7 классах еженедельное количество занятий по иностранному языку снижается с трех до двух.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5-х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классов это изменение вступает в силу уже с 2026-2027 учебного года, для 6-7 классов – с 2027-2028 учебного года.</a:t>
            </a:r>
          </a:p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Скорректирован перечень произведений для внеклассного чтения, при этом обязательный классический компонент остается неизменным.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классе уточнены разделы по поэзии второй половины 20-начала 21 века, в программу дополнительно включен Роберт Рождественский.</a:t>
            </a:r>
          </a:p>
        </p:txBody>
      </p:sp>
    </p:spTree>
    <p:extLst>
      <p:ext uri="{BB962C8B-B14F-4D97-AF65-F5344CB8AC3E}">
        <p14:creationId xmlns:p14="http://schemas.microsoft.com/office/powerpoint/2010/main" val="138288306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496" y="116632"/>
            <a:ext cx="91085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сентября 2026 года вводится трехступенчатая шкала «Оценки поведения»: «образцовое», «допустимое» и «недопустимое». Оценка выставляется классным руководителем с учетом мнения других. В пилотном режиме в 2026-2027 учебном году принимает участие МБОУ «СОШ № 4 им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А.И.Хуаде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а.Гатлукай. При этом для первоклассников оценка поведения не 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предусматривается.</a:t>
            </a:r>
            <a:endParaRPr lang="ru-RU" sz="20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093" y="2087715"/>
            <a:ext cx="8109179" cy="456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24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8673" y="23999"/>
            <a:ext cx="8833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всех учебных планах общеобразовательных организаций предусмотрено увеличение учебных часов не менее чем 3 часа в неделю на предметы родной адыгейский язык и родная адыгейская литература для всех классов с 1 по 11, за счет часов формируемое участниками образовательных отношений и внеурочной деятельности</a:t>
            </a:r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962991"/>
            <a:ext cx="489654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4488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0064" y="1052736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Школы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работают по обновлённым методическим рекомендациям Минпросвещения России по организации внеурочной деятельности:</a:t>
            </a: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ограничение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недельной нагрузки. Суммарный объём внеурочной деятельности не должен превышать 10 часов в неделю на одного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школьника;</a:t>
            </a:r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обязательный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региональный компонент в курсе «Россия — мои горизонты». Не менее восьми занятий должны быть посвящены экономике региона, ведущим предприятиям, востребованным профессиям и карьерным возможностям именно в том субъекте РФ, где учится школьник.</a:t>
            </a:r>
          </a:p>
        </p:txBody>
      </p:sp>
    </p:spTree>
    <p:extLst>
      <p:ext uri="{BB962C8B-B14F-4D97-AF65-F5344CB8AC3E}">
        <p14:creationId xmlns:p14="http://schemas.microsoft.com/office/powerpoint/2010/main" val="2206311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8154" y="332656"/>
            <a:ext cx="8833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Российской Федерации от 20 июля 2026 года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498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дополнительных мерах поддержки учителей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2984"/>
            <a:ext cx="9131334" cy="513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9970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3627" y="692696"/>
            <a:ext cx="88335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71463" algn="l"/>
              </a:tabLst>
            </a:pPr>
            <a:r>
              <a:rPr lang="ru-RU"/>
              <a:t>•</a:t>
            </a:r>
            <a:r>
              <a:rPr lang="ru-RU" sz="2000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документе прямо закрепляют: у учителя особый статус, а его профессия общественно значима — она формирует интеллектуальный, нравственный и культурный потенциал страны. </a:t>
            </a:r>
          </a:p>
          <a:p>
            <a:pPr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 Учителям обеспечивают условия для непрерывного развития: дополнительное профобразование, методическое сопровождение. Для новичков вводят обязательное наставничество — не менее года после начала работы. </a:t>
            </a:r>
          </a:p>
          <a:p>
            <a:pPr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Педагоги получают право бесплатно пользоваться электронными образовательными ресурсами (учебно-методические материалы, цифровые библиотеки), которые созданы за счёт бюджета. </a:t>
            </a:r>
          </a:p>
          <a:p>
            <a:pPr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При стаже от 25 лет учителю присваивают звание «Ветеран труда». Также закрепляют право не реже раза в месяц бесплатно посещать государственные и муниципальные музеи. Ещё одна гарантия — бесплатная юридическая помощь по вопросам педагогической деятельности (трудовые права, социальные гарантии, защита чести и достоинства). </a:t>
            </a:r>
          </a:p>
          <a:p>
            <a:pPr>
              <a:tabLst>
                <a:tab pos="271463" algn="l"/>
              </a:tabLst>
            </a:pPr>
            <a:endParaRPr lang="ru-RU" sz="20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595512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6506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271463" algn="l"/>
              </a:tabLst>
            </a:pPr>
            <a:r>
              <a:rPr lang="ru-RU" sz="2000" b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 нормативно закрепили защиту учителей от угроз жизни и здоровью, а также от оскорблений и психологического насилия в связи с работой. </a:t>
            </a:r>
          </a:p>
          <a:p>
            <a:pPr algn="just"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 Предусмотрено введение единого образца удостоверения, которое подтверждает статус учителя в РФ. Именно с ним педагог будет получать большинство перечисленных льгот. </a:t>
            </a:r>
          </a:p>
          <a:p>
            <a:pPr algn="just"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Правительству поручили в течение полугода проработать совершенствование требований к режиму рабочего времени и объёму учебной нагрузки учителей. </a:t>
            </a:r>
          </a:p>
          <a:p>
            <a:pPr algn="just"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Рекомендуется предусмотреть первоочередной приём детей учителей в детские сады. Каждый регион имеет право вводить и дополнительные меры поддержки. </a:t>
            </a:r>
          </a:p>
          <a:p>
            <a:pPr algn="just">
              <a:tabLst>
                <a:tab pos="271463" algn="l"/>
              </a:tabLst>
            </a:pP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Новые меры не должны приводить к сокращению или снижению уровня уже действующих за счёт региональных бюджетов льгот для учителей. </a:t>
            </a:r>
          </a:p>
        </p:txBody>
      </p:sp>
    </p:spTree>
    <p:extLst>
      <p:ext uri="{BB962C8B-B14F-4D97-AF65-F5344CB8AC3E}">
        <p14:creationId xmlns:p14="http://schemas.microsoft.com/office/powerpoint/2010/main" val="5078738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08978" y="116632"/>
            <a:ext cx="864096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Оценочные процедуры</a:t>
            </a:r>
            <a:endParaRPr lang="ru-RU" sz="44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8978" y="886073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 </a:t>
            </a:r>
            <a:r>
              <a:rPr lang="ru-RU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системе образования формируется комплексная система оценки качества образования, включающая государственную итоговую аттестацию в 9-х и 11-х классах (</a:t>
            </a:r>
            <a:r>
              <a:rPr lang="ru-RU" sz="32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ГИА-9 и ГИА-11), </a:t>
            </a:r>
            <a:r>
              <a:rPr lang="ru-RU"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Всероссийские проверочные работы, а также исследования компетенций учителей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437112"/>
            <a:ext cx="3713767" cy="1149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100" y="4437112"/>
            <a:ext cx="4218052" cy="114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7897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56895" y="-8798"/>
            <a:ext cx="33843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9 классы</a:t>
            </a:r>
            <a:endParaRPr lang="ru-RU" sz="5400" b="1" cap="none" spc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440173"/>
              </p:ext>
            </p:extLst>
          </p:nvPr>
        </p:nvGraphicFramePr>
        <p:xfrm>
          <a:off x="827584" y="930554"/>
          <a:ext cx="7272807" cy="49844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7354"/>
                <a:gridCol w="4390760"/>
                <a:gridCol w="1944693"/>
              </a:tblGrid>
              <a:tr h="519330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1.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МБОУ «СОШ №1»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84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2851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2.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МБОУ «СОШ №2 </a:t>
                      </a:r>
                    </a:p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им. Х. Я. Беретаря»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83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2851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3.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МБОУ «СОШ №3 </a:t>
                      </a:r>
                    </a:p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им. Ю. Тлюстена»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50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2851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4.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МБОУ «СОШ №4 </a:t>
                      </a:r>
                    </a:p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им. А. Хуаде»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9330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5.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МБОУ «СОШ №5»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9330"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Итого </a:t>
                      </a:r>
                      <a:endParaRPr lang="ru-RU" sz="1800" b="1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just">
                        <a:lnSpc>
                          <a:spcPct val="200000"/>
                        </a:lnSpc>
                        <a:spcAft>
                          <a:spcPct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238</a:t>
                      </a:r>
                      <a:endParaRPr lang="ru-RU" sz="1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426371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3184" y="332656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итогам проведения государственной итоговой аттестации в 2026 году 236 выпускников получили аттестаты об основном общем образовании. В соответствии с пунктом 21 Порядка выдачи аттестатов об основном общем образовании с отличием и приложение к нему получили 25 выпускников 9-х классов, что на 5 человека больше по сравнению с прошлым учебным годом.</a:t>
            </a:r>
          </a:p>
          <a:p>
            <a:pPr algn="just"/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итогам государственной итоговой аттестации основного общего образования в основной период не прошли государственную итоговую аттестацию 2 выпускника («СОШ №2» - 2 чел.), что на 5 человек меньше по сравнению с прошлым годом.</a:t>
            </a:r>
          </a:p>
        </p:txBody>
      </p:sp>
    </p:spTree>
    <p:extLst>
      <p:ext uri="{BB962C8B-B14F-4D97-AF65-F5344CB8AC3E}">
        <p14:creationId xmlns:p14="http://schemas.microsoft.com/office/powerpoint/2010/main" val="394247073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64088" y="-8798"/>
            <a:ext cx="36771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11 классы</a:t>
            </a:r>
            <a:endParaRPr lang="ru-RU" sz="3200" b="1" cap="none" spc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953" y="476672"/>
            <a:ext cx="8833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Муниципальные показатели </a:t>
            </a:r>
            <a:r>
              <a:rPr lang="ru-RU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ЕГЭ-2026 </a:t>
            </a: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сравнении с результатами 2025 </a:t>
            </a:r>
            <a:r>
              <a:rPr lang="ru-RU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</a:t>
            </a:r>
            <a:endParaRPr lang="ru-RU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568915"/>
              </p:ext>
            </p:extLst>
          </p:nvPr>
        </p:nvGraphicFramePr>
        <p:xfrm>
          <a:off x="251521" y="979978"/>
          <a:ext cx="8640958" cy="59910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43912"/>
                <a:gridCol w="785686"/>
                <a:gridCol w="1234309"/>
                <a:gridCol w="1234309"/>
                <a:gridCol w="674124"/>
                <a:gridCol w="1234309"/>
                <a:gridCol w="1234309"/>
              </a:tblGrid>
              <a:tr h="106522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предмет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  <a:tabLst>
                          <a:tab pos="3145790" algn="l"/>
                        </a:tabLst>
                      </a:pPr>
                      <a:r>
                        <a:rPr lang="ru-RU" sz="1600" kern="100">
                          <a:effectLst/>
                        </a:rPr>
                        <a:t>Средний балл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  <a:tabLst>
                          <a:tab pos="3145790" algn="l"/>
                        </a:tabLst>
                      </a:pPr>
                      <a:r>
                        <a:rPr lang="ru-RU" sz="1600" kern="100">
                          <a:effectLst/>
                        </a:rPr>
                        <a:t> по городу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Доля участников, набравших баллы ниже минимального значения (%)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67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2025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2026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результативность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2025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2026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результативность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Русский </a:t>
                      </a:r>
                      <a:r>
                        <a:rPr lang="ru-RU" sz="1600" kern="100">
                          <a:effectLst/>
                        </a:rPr>
                        <a:t>язык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2 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Физика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72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-14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Химия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45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16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-11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Биология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История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42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+14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География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+59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796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Обществознание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528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Математика </a:t>
                      </a:r>
                      <a:r>
                        <a:rPr lang="ru-RU" sz="1600" kern="100">
                          <a:effectLst/>
                        </a:rPr>
                        <a:t>профиль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60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Информатика 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259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 smtClean="0">
                          <a:effectLst/>
                        </a:rPr>
                        <a:t>Литература 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-1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528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Английский язык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41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52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+11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ct val="0"/>
                        </a:spcAft>
                      </a:pPr>
                      <a:r>
                        <a:rPr lang="ru-RU" sz="1600" kern="100">
                          <a:effectLst/>
                        </a:rPr>
                        <a:t>+1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  <a:cs typeface="Mang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62494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0064" y="0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2026 году отмечается повышение муниципального среднего балла ЕГЭ по всем сдаваемым предметам, кроме Физики и Информатики. </a:t>
            </a:r>
          </a:p>
          <a:p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образом, по результатам участия наших выпускников в ГИА-11 средневзешенный балл по всем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предметам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(без базовой математики) составил 55,2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сравнению с республиканским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56,97,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т.е. наш муниципальный балл ниже республиканского.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3027696"/>
            <a:ext cx="5760640" cy="383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4441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3957" y="327629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Лучшие результаты прохождения государственной итоговой аттестации в форме ЕГЭ показали следующие выпускники 11-х классов:</a:t>
            </a:r>
          </a:p>
          <a:p>
            <a:pPr algn="ctr"/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8" t="16800" r="25798" b="39101"/>
          <a:stretch>
            <a:fillRect/>
          </a:stretch>
        </p:blipFill>
        <p:spPr>
          <a:xfrm>
            <a:off x="222221" y="1988840"/>
            <a:ext cx="1584176" cy="2095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311" y="2924944"/>
            <a:ext cx="1606148" cy="2079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 l="8938" t="6453" r="10610" b="19350"/>
          <a:stretch>
            <a:fillRect/>
          </a:stretch>
        </p:blipFill>
        <p:spPr>
          <a:xfrm>
            <a:off x="5719043" y="2924944"/>
            <a:ext cx="1627287" cy="20793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 l="29743" t="5904" r="29743" b="57350"/>
          <a:stretch>
            <a:fillRect/>
          </a:stretch>
        </p:blipFill>
        <p:spPr>
          <a:xfrm>
            <a:off x="7454757" y="1988840"/>
            <a:ext cx="1584176" cy="21325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 l="29509" t="9053" r="32460" b="53730"/>
          <a:stretch>
            <a:fillRect/>
          </a:stretch>
        </p:blipFill>
        <p:spPr>
          <a:xfrm>
            <a:off x="3702118" y="1998568"/>
            <a:ext cx="1705948" cy="222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22124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28343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 особые успехи в учении» I и II степеней выпускниками явилось успешное прохождение ГИА в форме ЕГЭ предметов по выбору не менее 70 баллов (медаль I степени) и 60 баллов (медаль II степени) и получение результатов по Русскому языку не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менее 70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баллов (медаль I степени) и 60 баллов (медаль II степени). По итогам ГИА в форме ЕГЭ в 2026 году аттестаты с отличием и медали «За особые успехи в учении» I и II степеней получили 23 выпускника (медаль I степени- 7 человек, медаль II степени - 16 человек), что на 9 человек больше по сравнению с прошлым годом.</a:t>
            </a:r>
          </a:p>
        </p:txBody>
      </p:sp>
    </p:spTree>
    <p:extLst>
      <p:ext uri="{BB962C8B-B14F-4D97-AF65-F5344CB8AC3E}">
        <p14:creationId xmlns:p14="http://schemas.microsoft.com/office/powerpoint/2010/main" val="51939314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0"/>
            <a:ext cx="6948264" cy="69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5510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39"/>
            <a:ext cx="9144000" cy="66693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226" y="8469"/>
            <a:ext cx="3206774" cy="105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3392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" y="260648"/>
            <a:ext cx="9141884" cy="6246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5841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31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632"/>
            <a:ext cx="9144000" cy="67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3336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150" y="476672"/>
            <a:ext cx="88335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/>
              <a:t> 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2026 году согласно положению «О стипендиях, премиях Главы муниципального образования «Город Адыгейск» талантливой молодежи, а также о порядке и условиях компенсации оплаты за годовое обучение студентов высших и средних профессиональных учебных заведений» выплачено компенсации за обучение 3 студентам: </a:t>
            </a:r>
          </a:p>
          <a:p>
            <a:pPr algn="just"/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20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Бешкоку </a:t>
            </a:r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Дамиру Зауровичу, опекаемому обучающемуся по программе среднего профессионального образования политехнического колледжа филиала МГТУ в п. Яблоновске; </a:t>
            </a:r>
          </a:p>
          <a:p>
            <a:pPr algn="just"/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Тугуз Камиле Аслановне, студентке Частного учреждения профессиональной образовательной организации техникума «Бизнес и право» в г. Белореченск. (отец в СВО).</a:t>
            </a:r>
          </a:p>
          <a:p>
            <a:pPr algn="just"/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Схашок Джамиле Зачериевне, студентке 4 курса ФГБОУ ВУ «Майкопского государственного технологического университета» педиатрического факультета.</a:t>
            </a:r>
          </a:p>
          <a:p>
            <a:pPr algn="just"/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выплачено 186 802 рублей.</a:t>
            </a:r>
          </a:p>
        </p:txBody>
      </p:sp>
    </p:spTree>
    <p:extLst>
      <p:ext uri="{BB962C8B-B14F-4D97-AF65-F5344CB8AC3E}">
        <p14:creationId xmlns:p14="http://schemas.microsoft.com/office/powerpoint/2010/main" val="344109663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241310" y="1340768"/>
            <a:ext cx="34059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Тхагапсо </a:t>
            </a:r>
          </a:p>
          <a:p>
            <a:pPr algn="ctr"/>
            <a:r>
              <a:rPr lang="ru-RU" sz="20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Нарт Гиссович, </a:t>
            </a:r>
          </a:p>
          <a:p>
            <a:pPr algn="ctr"/>
            <a:endParaRPr lang="ru-RU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призер </a:t>
            </a:r>
            <a:r>
              <a:rPr lang="ru-RU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Всероссийской олимпиады по избирательному праву и избирательным процессам «Софиум» в Центральной избирательной комиссии Российской Федерации. </a:t>
            </a:r>
          </a:p>
          <a:p>
            <a:pPr algn="just"/>
            <a:r>
              <a:rPr lang="ru-RU" sz="2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445" y="0"/>
            <a:ext cx="5205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72045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34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819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5690" r="6273"/>
          <a:stretch>
            <a:fillRect/>
          </a:stretch>
        </p:blipFill>
        <p:spPr>
          <a:xfrm>
            <a:off x="-9473" y="1196752"/>
            <a:ext cx="9144000" cy="41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91613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99" y="0"/>
            <a:ext cx="9147299" cy="684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4552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1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4692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r="10210"/>
          <a:stretch>
            <a:fillRect/>
          </a:stretch>
        </p:blipFill>
        <p:spPr>
          <a:xfrm>
            <a:off x="1187624" y="0"/>
            <a:ext cx="6850440" cy="3560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298" y="3655224"/>
            <a:ext cx="6863091" cy="32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322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39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0" y="-1"/>
            <a:ext cx="9129910" cy="68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9530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916832"/>
            <a:ext cx="78630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Дополнительное </a:t>
            </a:r>
          </a:p>
          <a:p>
            <a:pPr algn="ctr"/>
            <a:r>
              <a:rPr lang="ru-RU" sz="5400" b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Образование детей</a:t>
            </a:r>
            <a:endParaRPr lang="ru-RU" sz="54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2087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12" y="908720"/>
            <a:ext cx="8180260" cy="59492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42708" y="116632"/>
            <a:ext cx="78742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ДЮСШ им. Джамирзе А.А.</a:t>
            </a:r>
            <a:endParaRPr lang="ru-RU" sz="40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81262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035829" cy="22768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0"/>
            <a:ext cx="2736304" cy="22547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99" y="-1"/>
            <a:ext cx="3006287" cy="2254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20888"/>
            <a:ext cx="3035829" cy="3295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459" y="2449382"/>
            <a:ext cx="2450552" cy="3267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42" y="2449382"/>
            <a:ext cx="2381630" cy="326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003778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103"/>
            <a:ext cx="5014253" cy="26949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5014253" cy="32656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628800"/>
            <a:ext cx="3541119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2505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44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3924" y="-12133"/>
            <a:ext cx="86895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474B78">
                      <a:lumMod val="60000"/>
                      <a:lumOff val="40000"/>
                    </a:srgbClr>
                  </a:outerShdw>
                </a:effectLst>
                <a:latin typeface="Arial Black" panose="020B0A04020102020204" pitchFamily="34" charset="0"/>
              </a:rPr>
              <a:t>ЦДО «ЮТА» г. Адыгейска</a:t>
            </a:r>
            <a:endParaRPr lang="ru-RU" sz="4000" b="1">
              <a:ln w="9525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rgbClr val="474B78">
                    <a:lumMod val="60000"/>
                    <a:lumOff val="4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568" y="665694"/>
            <a:ext cx="4399922" cy="58677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17869" r="21920"/>
          <a:stretch>
            <a:fillRect/>
          </a:stretch>
        </p:blipFill>
        <p:spPr>
          <a:xfrm>
            <a:off x="-10491" y="665695"/>
            <a:ext cx="4686623" cy="586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0609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7837" t="11566" r="16213" b="2307"/>
          <a:stretch>
            <a:fillRect/>
          </a:stretch>
        </p:blipFill>
        <p:spPr>
          <a:xfrm>
            <a:off x="4822487" y="-74494"/>
            <a:ext cx="4318532" cy="69324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11172" t="5974" r="6975"/>
          <a:stretch>
            <a:fillRect/>
          </a:stretch>
        </p:blipFill>
        <p:spPr>
          <a:xfrm>
            <a:off x="-2758" y="-3283"/>
            <a:ext cx="48252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6516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210"/>
            <a:ext cx="9186595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3138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211" y="9909"/>
            <a:ext cx="9177854" cy="68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05203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48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55" y="1813206"/>
            <a:ext cx="4208775" cy="31500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77" y="337042"/>
            <a:ext cx="4573178" cy="610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7594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675" y="2905125"/>
            <a:ext cx="5267325" cy="395287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21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6353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50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9" y="0"/>
            <a:ext cx="9113301" cy="68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72713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27712" cy="37707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083" y="3209873"/>
            <a:ext cx="486003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20299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068960"/>
            <a:ext cx="5052053" cy="37890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779" y="0"/>
            <a:ext cx="5183221" cy="388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23498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28343"/>
            <a:ext cx="88335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сентября 2025 года в школах работают 4 молодых специалиста. В рамках реализации подпрограммы «Привлечение учителей для работы в муниципальных учреждениях образования муниципального образования «Город Адыгейск» муниципальной программы «Развитие образования в муниципальном образовании «Город Адыгейск» на 2024-2026 годы» каждый из них получил единовременное пособие в размере 500 000 (пятьсот тысяч) рублей. Во всех образовательных учреждениях за молодыми специалистами закреплены наставники. </a:t>
            </a:r>
          </a:p>
        </p:txBody>
      </p:sp>
    </p:spTree>
    <p:extLst>
      <p:ext uri="{BB962C8B-B14F-4D97-AF65-F5344CB8AC3E}">
        <p14:creationId xmlns:p14="http://schemas.microsoft.com/office/powerpoint/2010/main" val="1161870304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407"/>
            <a:ext cx="83529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Профессиональные конкурсы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9554" t="17248" r="11950" b="4256"/>
          <a:stretch>
            <a:fillRect/>
          </a:stretch>
        </p:blipFill>
        <p:spPr>
          <a:xfrm>
            <a:off x="4247456" y="3185592"/>
            <a:ext cx="4896544" cy="3672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t="31617" r="11384"/>
          <a:stretch>
            <a:fillRect/>
          </a:stretch>
        </p:blipFill>
        <p:spPr>
          <a:xfrm>
            <a:off x="-2" y="571375"/>
            <a:ext cx="5186367" cy="300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41968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764704"/>
            <a:ext cx="422500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 О Н Е Ж У К 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Фатима Гилимовна,</a:t>
            </a:r>
            <a:endParaRPr lang="ru-RU" sz="8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8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детского сада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6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4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Небзый» стала победителем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муниципального этапа республиканского профессионального конкурса «Воспитатель года Адыгеи»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 </a:t>
            </a:r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 l="43906" t="41262" r="30247" b="30653"/>
          <a:stretch>
            <a:fillRect/>
          </a:stretch>
        </p:blipFill>
        <p:spPr>
          <a:xfrm>
            <a:off x="-11578" y="-99393"/>
            <a:ext cx="4742519" cy="687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6518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56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l="6278"/>
          <a:stretch>
            <a:fillRect/>
          </a:stretch>
        </p:blipFill>
        <p:spPr>
          <a:xfrm>
            <a:off x="0" y="0"/>
            <a:ext cx="489132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91324" y="612844"/>
            <a:ext cx="41217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З Ы М 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Эрзи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Акимовна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ctr"/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математики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«СОШ №2 им. Х.Я.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Беретаря» стала победителем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муниципального этапа   конкурса «Учитель года -2026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 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региональном этапе Всероссийского конкурса «Учитель года -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года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она вошла в пятерку призеров</a:t>
            </a:r>
          </a:p>
        </p:txBody>
      </p:sp>
    </p:spTree>
    <p:extLst>
      <p:ext uri="{BB962C8B-B14F-4D97-AF65-F5344CB8AC3E}">
        <p14:creationId xmlns:p14="http://schemas.microsoft.com/office/powerpoint/2010/main" val="787919835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15358" y="764704"/>
            <a:ext cx="39976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Чич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Роза </a:t>
            </a:r>
            <a:r>
              <a:rPr lang="ru-RU" sz="24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Еристемовна,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начальных классов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«СОШ №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им. А.И. Хуаде» стала победителем республиканского этапа Всероссийского профессионального конкурса «Лучший учитель родного языка и родной литературы» в 2026 году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" t="6951" r="4786"/>
          <a:stretch>
            <a:fillRect/>
          </a:stretch>
        </p:blipFill>
        <p:spPr>
          <a:xfrm>
            <a:off x="-1" y="0"/>
            <a:ext cx="5015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13432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43600" y="836712"/>
            <a:ext cx="3600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Ж А С С О </a:t>
            </a:r>
          </a:p>
          <a:p>
            <a:pPr algn="ctr"/>
            <a:r>
              <a:rPr lang="ru-RU" sz="24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Мариет </a:t>
            </a:r>
            <a:r>
              <a:rPr lang="ru-RU" sz="24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Аслановна,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МБДОУ № 4 «Чебурашка» </a:t>
            </a:r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Адыгейска стала победителем муниципального этапа всероссийского конкурса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«Лучший учитель родного языка»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72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64985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5" t="17450" r="24568" b="-399"/>
          <a:stretch>
            <a:fillRect/>
          </a:stretch>
        </p:blipFill>
        <p:spPr>
          <a:xfrm>
            <a:off x="0" y="-14074"/>
            <a:ext cx="4860032" cy="68434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932040" y="588863"/>
            <a:ext cx="4080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Т А Ш </a:t>
            </a:r>
          </a:p>
          <a:p>
            <a:pPr algn="ctr"/>
            <a:r>
              <a:rPr lang="ru-RU" sz="24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Нурет Хаджимуратовна,</a:t>
            </a:r>
          </a:p>
          <a:p>
            <a:pPr algn="ctr"/>
            <a:endParaRPr lang="ru-RU" sz="2400" b="1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читель физики МБОУ «СОШ № 2 им. Х.Я. Беретаря» 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признана 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победителем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республиканского конкурса на присуждение премий лучшим учителям за достижения в педагогической деятельности в 2026 году</a:t>
            </a:r>
          </a:p>
        </p:txBody>
      </p:sp>
    </p:spTree>
    <p:extLst>
      <p:ext uri="{BB962C8B-B14F-4D97-AF65-F5344CB8AC3E}">
        <p14:creationId xmlns:p14="http://schemas.microsoft.com/office/powerpoint/2010/main" val="2024821501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27763" y="1484784"/>
            <a:ext cx="3707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 Е Х А Й </a:t>
            </a:r>
          </a:p>
          <a:p>
            <a:pPr algn="ctr"/>
            <a:r>
              <a:rPr lang="ru-RU" sz="2400" b="1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Нафсет Аслановна, </a:t>
            </a:r>
          </a:p>
          <a:p>
            <a:pPr algn="ctr"/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директор МБОУ «СОШ № 2 им. Х.Я. Беретаря» участник команды от Республики Адыгея в форуме директоров школ России, который будет проходить в Москве</a:t>
            </a:r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3" t="10965" r="18847" b="28135"/>
          <a:stretch>
            <a:fillRect/>
          </a:stretch>
        </p:blipFill>
        <p:spPr>
          <a:xfrm>
            <a:off x="-1" y="0"/>
            <a:ext cx="48600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19670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158016" y="548680"/>
            <a:ext cx="3864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Е Р Е Т А Р Ь 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Зарина </a:t>
            </a:r>
            <a:r>
              <a:rPr lang="ru-RU" sz="2400" b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Чатибовна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учитель </a:t>
            </a:r>
            <a:r>
              <a:rPr lang="ru-RU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математики «МБОУ «СОШ № 2 им. Х.Я. Беретаря, стала победителем в двух конкурсах: открытого муниципального творческого конкурса учителей математики и регионального этапа конкурса «Новой школе-новые учителя</a:t>
            </a:r>
            <a:r>
              <a:rPr lang="ru-RU" sz="2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4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2" y="0"/>
            <a:ext cx="4702546" cy="677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09664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истекшем учебном году отраслевыми наградами удостоены</a:t>
            </a:r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28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Почетная </a:t>
            </a:r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грамота Министерства просвещения РФ -3;</a:t>
            </a:r>
          </a:p>
          <a:p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Почетный работник сферы воспитания детей и молодежи Российской – 1;</a:t>
            </a:r>
          </a:p>
          <a:p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«Почетный работник сферы образования Российской Федерации» - 1;</a:t>
            </a:r>
          </a:p>
          <a:p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Ведомственный   знак отличия Министерства просвещения Российской Федерации "Отличник просвещения"-2.</a:t>
            </a:r>
          </a:p>
        </p:txBody>
      </p:sp>
    </p:spTree>
    <p:extLst>
      <p:ext uri="{BB962C8B-B14F-4D97-AF65-F5344CB8AC3E}">
        <p14:creationId xmlns:p14="http://schemas.microsoft.com/office/powerpoint/2010/main" val="3311273294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t="11421" r="54" b="34275"/>
          <a:stretch>
            <a:fillRect/>
          </a:stretch>
        </p:blipFill>
        <p:spPr>
          <a:xfrm>
            <a:off x="107504" y="764704"/>
            <a:ext cx="4977937" cy="44030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747091"/>
            <a:ext cx="3648944" cy="440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88938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72484" y="1052736"/>
            <a:ext cx="87129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федерального проекта «Семья» на территории муниципального образования «Город Адыгейск» осуществляется капитальный ремонт дошкольного образовательного учреждения № 2 «Василек». Цена Контракта </a:t>
            </a:r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составляет: </a:t>
            </a:r>
          </a:p>
          <a:p>
            <a:pPr algn="ctr"/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 </a:t>
            </a:r>
            <a:r>
              <a:rPr lang="ru-RU" sz="2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295 420,50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674433644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46" y="318172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развития муниципальной системы образования в условиях трансформации общества: </a:t>
            </a:r>
            <a:endParaRPr lang="ru-RU" sz="2800" b="1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содержания к формированию образовательной среды будущего</a:t>
            </a:r>
            <a:r>
              <a:rPr lang="ru-RU" sz="28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50" y="1981399"/>
            <a:ext cx="8737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lang="ru-RU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Августовское пленарное заседание</a:t>
            </a:r>
            <a:r>
              <a:rPr lang="en-US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smtClean="0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</a:t>
            </a:r>
            <a: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«Город Адыгейск»</a:t>
            </a:r>
            <a: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>
                <a:ln w="3175" cmpd="sng"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>
              <a:ln w="3175" cmpd="sng"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6093296"/>
            <a:ext cx="2267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mtClean="0"/>
              <a:t> </a:t>
            </a:r>
            <a:r>
              <a:rPr lang="ru-RU" sz="2000" b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 августа 2026 г.</a:t>
            </a:r>
            <a:endParaRPr lang="ru-RU" sz="2000" b="1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91110"/>
            <a:ext cx="1591194" cy="1524132"/>
          </a:xfrm>
          <a:prstGeom prst="rect">
            <a:avLst/>
          </a:prstGeom>
        </p:spPr>
      </p:pic>
      <p:pic>
        <p:nvPicPr>
          <p:cNvPr id="8" name="Рисунок 7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321042"/>
            <a:ext cx="1831975" cy="1495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47797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66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55576" y="188640"/>
            <a:ext cx="763284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smtClean="0">
                <a:ln w="9525">
                  <a:solidFill>
                    <a:srgbClr val="C00000"/>
                  </a:solidFill>
                  <a:prstDash val="solid"/>
                </a:ln>
                <a:solidFill>
                  <a:srgbClr val="80008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Black" panose="020B0A04020102020204" pitchFamily="34" charset="0"/>
              </a:rPr>
              <a:t>С началом нового учебного года!</a:t>
            </a:r>
            <a:endParaRPr lang="ru-RU" sz="9600" b="1">
              <a:ln w="9525">
                <a:solidFill>
                  <a:srgbClr val="C00000"/>
                </a:solidFill>
                <a:prstDash val="solid"/>
              </a:ln>
              <a:solidFill>
                <a:srgbClr val="80008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Arial"/>
        <a:cs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Arial"/>
        <a:cs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2323</TotalTime>
  <Words>1716</Words>
  <Application>Microsoft Office PowerPoint</Application>
  <PresentationFormat>Экран (4:3)</PresentationFormat>
  <Paragraphs>282</Paragraphs>
  <Slides>66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8" baseType="lpstr">
      <vt:lpstr>Arial Unicode MS</vt:lpstr>
      <vt:lpstr>Arial</vt:lpstr>
      <vt:lpstr>Arial Black</vt:lpstr>
      <vt:lpstr>Arial Narrow</vt:lpstr>
      <vt:lpstr>Calibri</vt:lpstr>
      <vt:lpstr>Lucida Sans Unicode</vt:lpstr>
      <vt:lpstr>Mangal</vt:lpstr>
      <vt:lpstr>Times New Roman</vt:lpstr>
      <vt:lpstr>Verdana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Фатима</dc:creator>
  <cp:lastModifiedBy>Пользователь Windows</cp:lastModifiedBy>
  <cp:revision>496</cp:revision>
  <dcterms:created xsi:type="dcterms:W3CDTF">2023-07-03T11:14:00Z</dcterms:created>
  <dcterms:modified xsi:type="dcterms:W3CDTF">2026-08-28T08:14:45Z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E0E630591D684512B1A77761E430D2A6_12</vt:lpwstr>
  </property>
  <property fmtid="{D5CDD505-2E9C-101B-9397-08002B2CF9AE}" pid="3" name="KSOProductBuildVer">
    <vt:lpwstr>1049-12.2.0.20323</vt:lpwstr>
  </property>
</Properties>
</file>